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07" r:id="rId1"/>
  </p:sldMasterIdLst>
  <p:notesMasterIdLst>
    <p:notesMasterId r:id="rId24"/>
  </p:notesMasterIdLst>
  <p:handoutMasterIdLst>
    <p:handoutMasterId r:id="rId25"/>
  </p:handoutMasterIdLst>
  <p:sldIdLst>
    <p:sldId id="357" r:id="rId2"/>
    <p:sldId id="624" r:id="rId3"/>
    <p:sldId id="625" r:id="rId4"/>
    <p:sldId id="614" r:id="rId5"/>
    <p:sldId id="619" r:id="rId6"/>
    <p:sldId id="613" r:id="rId7"/>
    <p:sldId id="640" r:id="rId8"/>
    <p:sldId id="596" r:id="rId9"/>
    <p:sldId id="615" r:id="rId10"/>
    <p:sldId id="597" r:id="rId11"/>
    <p:sldId id="601" r:id="rId12"/>
    <p:sldId id="647" r:id="rId13"/>
    <p:sldId id="649" r:id="rId14"/>
    <p:sldId id="648" r:id="rId15"/>
    <p:sldId id="561" r:id="rId16"/>
    <p:sldId id="650" r:id="rId17"/>
    <p:sldId id="652" r:id="rId18"/>
    <p:sldId id="623" r:id="rId19"/>
    <p:sldId id="653" r:id="rId20"/>
    <p:sldId id="602" r:id="rId21"/>
    <p:sldId id="616" r:id="rId22"/>
    <p:sldId id="646" r:id="rId23"/>
  </p:sldIdLst>
  <p:sldSz cx="12192000" cy="6858000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oe Meiller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99CCFF"/>
    <a:srgbClr val="004991"/>
    <a:srgbClr val="0000FF"/>
    <a:srgbClr val="202A68"/>
    <a:srgbClr val="003399"/>
    <a:srgbClr val="FF00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67" autoAdjust="0"/>
    <p:restoredTop sz="94660" autoAdjust="0"/>
  </p:normalViewPr>
  <p:slideViewPr>
    <p:cSldViewPr>
      <p:cViewPr varScale="1">
        <p:scale>
          <a:sx n="82" d="100"/>
          <a:sy n="82" d="100"/>
        </p:scale>
        <p:origin x="773" y="58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64"/>
    </p:cViewPr>
  </p:sorterViewPr>
  <p:notesViewPr>
    <p:cSldViewPr>
      <p:cViewPr varScale="1">
        <p:scale>
          <a:sx n="59" d="100"/>
          <a:sy n="59" d="100"/>
        </p:scale>
        <p:origin x="325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e Zimmermann" userId="7f452877d9036cf3" providerId="LiveId" clId="{9E756335-7644-46DE-9151-8DC633B1DD48}"/>
    <pc:docChg chg="modSld">
      <pc:chgData name="Simone Zimmermann" userId="7f452877d9036cf3" providerId="LiveId" clId="{9E756335-7644-46DE-9151-8DC633B1DD48}" dt="2024-09-27T08:20:20.493" v="0" actId="729"/>
      <pc:docMkLst>
        <pc:docMk/>
      </pc:docMkLst>
      <pc:sldChg chg="mod modShow">
        <pc:chgData name="Simone Zimmermann" userId="7f452877d9036cf3" providerId="LiveId" clId="{9E756335-7644-46DE-9151-8DC633B1DD48}" dt="2024-09-27T08:20:20.493" v="0" actId="729"/>
        <pc:sldMkLst>
          <pc:docMk/>
          <pc:sldMk cId="0" sldId="61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04" tIns="48302" rIns="96604" bIns="48302" numCol="1" anchor="t" anchorCtr="0" compatLnSpc="1">
            <a:prstTxWarp prst="textNoShape">
              <a:avLst/>
            </a:prstTxWarp>
          </a:bodyPr>
          <a:lstStyle>
            <a:lvl1pPr algn="l" defTabSz="966375" eaLnBrk="1" hangingPunct="1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04" tIns="48302" rIns="96604" bIns="48302" numCol="1" anchor="t" anchorCtr="0" compatLnSpc="1">
            <a:prstTxWarp prst="textNoShape">
              <a:avLst/>
            </a:prstTxWarp>
          </a:bodyPr>
          <a:lstStyle>
            <a:lvl1pPr algn="r" defTabSz="966375" eaLnBrk="1" hangingPunct="1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04" tIns="48302" rIns="96604" bIns="48302" numCol="1" anchor="b" anchorCtr="0" compatLnSpc="1">
            <a:prstTxWarp prst="textNoShape">
              <a:avLst/>
            </a:prstTxWarp>
          </a:bodyPr>
          <a:lstStyle>
            <a:lvl1pPr algn="l" defTabSz="966375" eaLnBrk="1" hangingPunct="1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04" tIns="48302" rIns="96604" bIns="48302" numCol="1" anchor="b" anchorCtr="0" compatLnSpc="1">
            <a:prstTxWarp prst="textNoShape">
              <a:avLst/>
            </a:prstTxWarp>
          </a:bodyPr>
          <a:lstStyle>
            <a:lvl1pPr algn="r" defTabSz="966375" eaLnBrk="1" hangingPunct="1">
              <a:defRPr sz="1400" b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5917082-1933-4F09-A0A6-8FEFCC2501D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04" tIns="48302" rIns="96604" bIns="48302" numCol="1" anchor="t" anchorCtr="0" compatLnSpc="1">
            <a:prstTxWarp prst="textNoShape">
              <a:avLst/>
            </a:prstTxWarp>
          </a:bodyPr>
          <a:lstStyle>
            <a:lvl1pPr algn="l" defTabSz="966375" eaLnBrk="1" hangingPunct="1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04" tIns="48302" rIns="96604" bIns="48302" numCol="1" anchor="t" anchorCtr="0" compatLnSpc="1">
            <a:prstTxWarp prst="textNoShape">
              <a:avLst/>
            </a:prstTxWarp>
          </a:bodyPr>
          <a:lstStyle>
            <a:lvl1pPr algn="r" defTabSz="966375" eaLnBrk="1" hangingPunct="1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1363"/>
            <a:ext cx="662463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04" tIns="48302" rIns="96604" bIns="483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04" tIns="48302" rIns="96604" bIns="48302" numCol="1" anchor="b" anchorCtr="0" compatLnSpc="1">
            <a:prstTxWarp prst="textNoShape">
              <a:avLst/>
            </a:prstTxWarp>
          </a:bodyPr>
          <a:lstStyle>
            <a:lvl1pPr algn="l" defTabSz="966375" eaLnBrk="1" hangingPunct="1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04" tIns="48302" rIns="96604" bIns="48302" numCol="1" anchor="b" anchorCtr="0" compatLnSpc="1">
            <a:prstTxWarp prst="textNoShape">
              <a:avLst/>
            </a:prstTxWarp>
          </a:bodyPr>
          <a:lstStyle>
            <a:lvl1pPr algn="r" defTabSz="966375" eaLnBrk="1" hangingPunct="1">
              <a:defRPr sz="1400" b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B55C634-A87E-4E0A-BB27-22BD2854572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25" tIns="47762" rIns="95525" bIns="47762" anchor="b"/>
          <a:lstStyle/>
          <a:p>
            <a:pPr algn="r" defTabSz="990600"/>
            <a:fld id="{890D3B24-3D23-4502-9315-28AA7CD2A183}" type="slidenum">
              <a:rPr lang="de-DE" altLang="de-DE" sz="1400" b="0"/>
              <a:pPr algn="r" defTabSz="990600"/>
              <a:t>1</a:t>
            </a:fld>
            <a:endParaRPr lang="de-DE" altLang="de-DE" sz="1400" b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19875" cy="3724275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  <a:ln/>
        </p:spPr>
        <p:txBody>
          <a:bodyPr lIns="95525" tIns="47762" rIns="95525" bIns="47762"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13314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1331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2CBDF0DE-5554-4951-ABAB-DE86687A2838}" type="slidenum">
              <a:rPr lang="de-DE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defTabSz="912813"/>
              <a:t>4</a:t>
            </a:fld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362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1536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C5C87449-4BD0-4DC5-BDEF-D426EC8FE38F}" type="slidenum">
              <a:rPr lang="de-DE" smtClean="0">
                <a:latin typeface="Arial" charset="0"/>
                <a:cs typeface="Arial" charset="0"/>
              </a:rPr>
              <a:pPr defTabSz="965200"/>
              <a:t>5</a:t>
            </a:fld>
            <a:endParaRPr lang="de-DE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CE78EF9B-7559-4257-B804-B92FC40C842F}" type="slidenum">
              <a:rPr lang="de-DE" altLang="de-DE" smtClean="0">
                <a:solidFill>
                  <a:srgbClr val="000000"/>
                </a:solidFill>
                <a:latin typeface="Arial" charset="0"/>
                <a:cs typeface="Arial" charset="0"/>
              </a:rPr>
              <a:pPr defTabSz="931863"/>
              <a:t>10</a:t>
            </a:fld>
            <a:endParaRPr lang="de-DE" alt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23888" y="1108075"/>
            <a:ext cx="5319712" cy="2994025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2765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6BF37678-5C1E-4C61-81FF-59E0103E1D73}" type="slidenum">
              <a:rPr lang="de-DE" smtClean="0">
                <a:latin typeface="Arial" charset="0"/>
                <a:cs typeface="Arial" charset="0"/>
              </a:rPr>
              <a:pPr defTabSz="965200"/>
              <a:t>12</a:t>
            </a:fld>
            <a:endParaRPr lang="de-DE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3072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C057C771-421C-42C7-98B7-2628CB0250D1}" type="slidenum">
              <a:rPr lang="de-DE" smtClean="0">
                <a:latin typeface="Arial" charset="0"/>
                <a:cs typeface="Arial" charset="0"/>
              </a:rPr>
              <a:pPr defTabSz="965200"/>
              <a:t>14</a:t>
            </a:fld>
            <a:endParaRPr lang="de-DE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 userDrawn="1"/>
        </p:nvSpPr>
        <p:spPr bwMode="auto">
          <a:xfrm>
            <a:off x="8399463" y="5516563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/>
          <a:lstStyle>
            <a:defPPr>
              <a:defRPr lang="de-DE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1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alt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1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1301413" y="0"/>
            <a:ext cx="8905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013" y="981075"/>
            <a:ext cx="109728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600" tIns="42299" rIns="84600" bIns="422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700213"/>
            <a:ext cx="10972800" cy="4425950"/>
          </a:xfrm>
          <a:prstGeom prst="rect">
            <a:avLst/>
          </a:prstGeom>
          <a:noFill/>
          <a:ln>
            <a:noFill/>
          </a:ln>
        </p:spPr>
        <p:txBody>
          <a:bodyPr vert="horz" wrap="square" lIns="84600" tIns="42299" rIns="84600" bIns="422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11" name="Rectangle 6"/>
          <p:cNvSpPr txBox="1">
            <a:spLocks noChangeArrowheads="1"/>
          </p:cNvSpPr>
          <p:nvPr userDrawn="1"/>
        </p:nvSpPr>
        <p:spPr bwMode="auto">
          <a:xfrm>
            <a:off x="10340975" y="6472238"/>
            <a:ext cx="9604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31" tIns="25716" rIns="51431" bIns="25716"/>
          <a:lstStyle>
            <a:defPPr>
              <a:defRPr lang="de-DE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1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3AED3E6C-99F6-4708-9A3E-F62D93833409}" type="slidenum">
              <a:rPr lang="de-DE" altLang="de-DE" sz="563" smtClean="0">
                <a:solidFill>
                  <a:srgbClr val="000000"/>
                </a:solidFill>
              </a:rPr>
              <a:pPr defTabSz="685800">
                <a:defRPr/>
              </a:pPr>
              <a:t>‹Nr.›</a:t>
            </a:fld>
            <a:endParaRPr lang="de-DE" altLang="de-DE" sz="619" dirty="0">
              <a:solidFill>
                <a:srgbClr val="000000"/>
              </a:solidFill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 userDrawn="1"/>
        </p:nvSpPr>
        <p:spPr bwMode="auto">
          <a:xfrm>
            <a:off x="239713" y="6524625"/>
            <a:ext cx="36242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31" tIns="25716" rIns="51431" bIns="25716"/>
          <a:lstStyle>
            <a:defPPr>
              <a:defRPr lang="de-DE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1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de-DE" sz="563" b="1" dirty="0">
                <a:solidFill>
                  <a:srgbClr val="000000"/>
                </a:solidFill>
              </a:rPr>
              <a:t> </a:t>
            </a:r>
            <a:r>
              <a:rPr lang="de-DE" sz="563" dirty="0">
                <a:solidFill>
                  <a:srgbClr val="000000"/>
                </a:solidFill>
              </a:rPr>
              <a:t>©</a:t>
            </a:r>
            <a:r>
              <a:rPr lang="de-DE" sz="563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de-DE" sz="563" dirty="0" err="1">
                <a:solidFill>
                  <a:srgbClr val="000000"/>
                </a:solidFill>
                <a:cs typeface="Arial" panose="020B0604020202020204" pitchFamily="34" charset="0"/>
              </a:rPr>
              <a:t>by</a:t>
            </a:r>
            <a:r>
              <a:rPr lang="de-DE" sz="563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de-DE" altLang="de-DE" sz="563" dirty="0">
                <a:solidFill>
                  <a:srgbClr val="000000"/>
                </a:solidFill>
                <a:cs typeface="Arial" panose="020B0604020202020204" pitchFamily="34" charset="0"/>
              </a:rPr>
              <a:t>INNOWATECH GmbH</a:t>
            </a:r>
            <a:endParaRPr lang="de-DE" sz="563" dirty="0">
              <a:solidFill>
                <a:srgbClr val="000000"/>
              </a:solidFill>
            </a:endParaRPr>
          </a:p>
        </p:txBody>
      </p:sp>
      <p:pic>
        <p:nvPicPr>
          <p:cNvPr id="1031" name="Grafik 8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9798050" y="115888"/>
            <a:ext cx="239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09" r:id="rId1"/>
    <p:sldLayoutId id="2147484612" r:id="rId2"/>
    <p:sldLayoutId id="2147484610" r:id="rId3"/>
    <p:sldLayoutId id="2147484611" r:id="rId4"/>
  </p:sldLayoutIdLst>
  <p:hf hdr="0" ftr="0" dt="0"/>
  <p:txStyles>
    <p:titleStyle>
      <a:lvl1pPr algn="ctr" defTabSz="511175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defTabSz="511175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2pPr>
      <a:lvl3pPr algn="ctr" defTabSz="511175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3pPr>
      <a:lvl4pPr algn="ctr" defTabSz="511175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4pPr>
      <a:lvl5pPr algn="ctr" defTabSz="511175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5pPr>
      <a:lvl6pPr marL="276772" algn="ctr" defTabSz="513182" rtl="0" fontAlgn="base">
        <a:spcBef>
          <a:spcPct val="0"/>
        </a:spcBef>
        <a:spcAft>
          <a:spcPct val="0"/>
        </a:spcAft>
        <a:defRPr sz="2482">
          <a:solidFill>
            <a:schemeClr val="tx2"/>
          </a:solidFill>
          <a:latin typeface="Arial" charset="0"/>
        </a:defRPr>
      </a:lvl6pPr>
      <a:lvl7pPr marL="553544" algn="ctr" defTabSz="513182" rtl="0" fontAlgn="base">
        <a:spcBef>
          <a:spcPct val="0"/>
        </a:spcBef>
        <a:spcAft>
          <a:spcPct val="0"/>
        </a:spcAft>
        <a:defRPr sz="2482">
          <a:solidFill>
            <a:schemeClr val="tx2"/>
          </a:solidFill>
          <a:latin typeface="Arial" charset="0"/>
        </a:defRPr>
      </a:lvl7pPr>
      <a:lvl8pPr marL="830315" algn="ctr" defTabSz="513182" rtl="0" fontAlgn="base">
        <a:spcBef>
          <a:spcPct val="0"/>
        </a:spcBef>
        <a:spcAft>
          <a:spcPct val="0"/>
        </a:spcAft>
        <a:defRPr sz="2482">
          <a:solidFill>
            <a:schemeClr val="tx2"/>
          </a:solidFill>
          <a:latin typeface="Arial" charset="0"/>
        </a:defRPr>
      </a:lvl8pPr>
      <a:lvl9pPr marL="1107087" algn="ctr" defTabSz="513182" rtl="0" fontAlgn="base">
        <a:spcBef>
          <a:spcPct val="0"/>
        </a:spcBef>
        <a:spcAft>
          <a:spcPct val="0"/>
        </a:spcAft>
        <a:defRPr sz="2482">
          <a:solidFill>
            <a:schemeClr val="tx2"/>
          </a:solidFill>
          <a:latin typeface="Arial" charset="0"/>
        </a:defRPr>
      </a:lvl9pPr>
    </p:titleStyle>
    <p:bodyStyle>
      <a:lvl1pPr marL="190500" indent="-190500" algn="l" defTabSz="511175" rtl="0" eaLnBrk="0" fontAlgn="base" hangingPunct="0">
        <a:spcBef>
          <a:spcPct val="20000"/>
        </a:spcBef>
        <a:spcAft>
          <a:spcPct val="0"/>
        </a:spcAft>
        <a:buChar char="•"/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415925" indent="-158750" algn="l" defTabSz="511175" rtl="0" eaLnBrk="0" fontAlgn="base" hangingPunct="0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2pPr>
      <a:lvl3pPr marL="638175" indent="-125413" algn="l" defTabSz="511175" rtl="0" eaLnBrk="0" fontAlgn="base" hangingPunct="0"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3pPr>
      <a:lvl4pPr marL="896938" indent="-127000" algn="l" defTabSz="511175" rtl="0" eaLnBrk="0" fontAlgn="base" hangingPunct="0">
        <a:spcBef>
          <a:spcPct val="20000"/>
        </a:spcBef>
        <a:spcAft>
          <a:spcPct val="0"/>
        </a:spcAft>
        <a:buChar char="–"/>
        <a:defRPr sz="900">
          <a:solidFill>
            <a:schemeClr val="tx1"/>
          </a:solidFill>
          <a:latin typeface="+mn-lt"/>
        </a:defRPr>
      </a:lvl4pPr>
      <a:lvl5pPr marL="1152525" indent="-127000" algn="l" defTabSz="511175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5pPr>
      <a:lvl6pPr marL="1430949" indent="-127815" algn="l" defTabSz="513182" rtl="0" fontAlgn="base">
        <a:spcBef>
          <a:spcPct val="20000"/>
        </a:spcBef>
        <a:spcAft>
          <a:spcPct val="0"/>
        </a:spcAft>
        <a:buChar char="»"/>
        <a:defRPr sz="1151">
          <a:solidFill>
            <a:schemeClr val="tx1"/>
          </a:solidFill>
          <a:latin typeface="+mn-lt"/>
        </a:defRPr>
      </a:lvl6pPr>
      <a:lvl7pPr marL="1707720" indent="-127815" algn="l" defTabSz="513182" rtl="0" fontAlgn="base">
        <a:spcBef>
          <a:spcPct val="20000"/>
        </a:spcBef>
        <a:spcAft>
          <a:spcPct val="0"/>
        </a:spcAft>
        <a:buChar char="»"/>
        <a:defRPr sz="1151">
          <a:solidFill>
            <a:schemeClr val="tx1"/>
          </a:solidFill>
          <a:latin typeface="+mn-lt"/>
        </a:defRPr>
      </a:lvl7pPr>
      <a:lvl8pPr marL="1984493" indent="-127815" algn="l" defTabSz="513182" rtl="0" fontAlgn="base">
        <a:spcBef>
          <a:spcPct val="20000"/>
        </a:spcBef>
        <a:spcAft>
          <a:spcPct val="0"/>
        </a:spcAft>
        <a:buChar char="»"/>
        <a:defRPr sz="1151">
          <a:solidFill>
            <a:schemeClr val="tx1"/>
          </a:solidFill>
          <a:latin typeface="+mn-lt"/>
        </a:defRPr>
      </a:lvl8pPr>
      <a:lvl9pPr marL="2261264" indent="-127815" algn="l" defTabSz="513182" rtl="0" fontAlgn="base">
        <a:spcBef>
          <a:spcPct val="20000"/>
        </a:spcBef>
        <a:spcAft>
          <a:spcPct val="0"/>
        </a:spcAft>
        <a:buChar char="»"/>
        <a:defRPr sz="115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553544" rtl="0" eaLnBrk="1" latinLnBrk="0" hangingPunct="1">
        <a:defRPr sz="1090" kern="1200">
          <a:solidFill>
            <a:schemeClr val="tx1"/>
          </a:solidFill>
          <a:latin typeface="+mn-lt"/>
          <a:ea typeface="+mn-ea"/>
          <a:cs typeface="+mn-cs"/>
        </a:defRPr>
      </a:lvl1pPr>
      <a:lvl2pPr marL="276772" algn="l" defTabSz="553544" rtl="0" eaLnBrk="1" latinLnBrk="0" hangingPunct="1">
        <a:defRPr sz="1090" kern="1200">
          <a:solidFill>
            <a:schemeClr val="tx1"/>
          </a:solidFill>
          <a:latin typeface="+mn-lt"/>
          <a:ea typeface="+mn-ea"/>
          <a:cs typeface="+mn-cs"/>
        </a:defRPr>
      </a:lvl2pPr>
      <a:lvl3pPr marL="553544" algn="l" defTabSz="553544" rtl="0" eaLnBrk="1" latinLnBrk="0" hangingPunct="1">
        <a:defRPr sz="1090" kern="1200">
          <a:solidFill>
            <a:schemeClr val="tx1"/>
          </a:solidFill>
          <a:latin typeface="+mn-lt"/>
          <a:ea typeface="+mn-ea"/>
          <a:cs typeface="+mn-cs"/>
        </a:defRPr>
      </a:lvl3pPr>
      <a:lvl4pPr marL="830315" algn="l" defTabSz="553544" rtl="0" eaLnBrk="1" latinLnBrk="0" hangingPunct="1">
        <a:defRPr sz="1090" kern="1200">
          <a:solidFill>
            <a:schemeClr val="tx1"/>
          </a:solidFill>
          <a:latin typeface="+mn-lt"/>
          <a:ea typeface="+mn-ea"/>
          <a:cs typeface="+mn-cs"/>
        </a:defRPr>
      </a:lvl4pPr>
      <a:lvl5pPr marL="1107087" algn="l" defTabSz="553544" rtl="0" eaLnBrk="1" latinLnBrk="0" hangingPunct="1">
        <a:defRPr sz="1090" kern="1200">
          <a:solidFill>
            <a:schemeClr val="tx1"/>
          </a:solidFill>
          <a:latin typeface="+mn-lt"/>
          <a:ea typeface="+mn-ea"/>
          <a:cs typeface="+mn-cs"/>
        </a:defRPr>
      </a:lvl5pPr>
      <a:lvl6pPr marL="1383859" algn="l" defTabSz="553544" rtl="0" eaLnBrk="1" latinLnBrk="0" hangingPunct="1">
        <a:defRPr sz="1090" kern="1200">
          <a:solidFill>
            <a:schemeClr val="tx1"/>
          </a:solidFill>
          <a:latin typeface="+mn-lt"/>
          <a:ea typeface="+mn-ea"/>
          <a:cs typeface="+mn-cs"/>
        </a:defRPr>
      </a:lvl6pPr>
      <a:lvl7pPr marL="1660631" algn="l" defTabSz="553544" rtl="0" eaLnBrk="1" latinLnBrk="0" hangingPunct="1">
        <a:defRPr sz="1090" kern="1200">
          <a:solidFill>
            <a:schemeClr val="tx1"/>
          </a:solidFill>
          <a:latin typeface="+mn-lt"/>
          <a:ea typeface="+mn-ea"/>
          <a:cs typeface="+mn-cs"/>
        </a:defRPr>
      </a:lvl7pPr>
      <a:lvl8pPr marL="1937402" algn="l" defTabSz="553544" rtl="0" eaLnBrk="1" latinLnBrk="0" hangingPunct="1">
        <a:defRPr sz="1090" kern="1200">
          <a:solidFill>
            <a:schemeClr val="tx1"/>
          </a:solidFill>
          <a:latin typeface="+mn-lt"/>
          <a:ea typeface="+mn-ea"/>
          <a:cs typeface="+mn-cs"/>
        </a:defRPr>
      </a:lvl8pPr>
      <a:lvl9pPr marL="2214174" algn="l" defTabSz="553544" rtl="0" eaLnBrk="1" latinLnBrk="0" hangingPunct="1">
        <a:defRPr sz="10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1.jpe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image" Target="../media/image49.jpe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20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jpeg"/><Relationship Id="rId15" Type="http://schemas.openxmlformats.org/officeDocument/2006/relationships/image" Target="../media/image51.png"/><Relationship Id="rId10" Type="http://schemas.openxmlformats.org/officeDocument/2006/relationships/image" Target="../media/image46.jpe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feld 3"/>
          <p:cNvSpPr txBox="1">
            <a:spLocks noChangeArrowheads="1"/>
          </p:cNvSpPr>
          <p:nvPr/>
        </p:nvSpPr>
        <p:spPr bwMode="auto">
          <a:xfrm>
            <a:off x="3125788" y="1449388"/>
            <a:ext cx="50974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685800"/>
            <a:r>
              <a:rPr lang="de-DE" sz="2400">
                <a:solidFill>
                  <a:srgbClr val="00579C"/>
                </a:solidFill>
                <a:latin typeface="Trebuchet MS" pitchFamily="34" charset="0"/>
              </a:rPr>
              <a:t>INNOWAT</a:t>
            </a:r>
            <a:r>
              <a:rPr lang="de-DE" sz="2400">
                <a:solidFill>
                  <a:srgbClr val="00579C"/>
                </a:solidFill>
              </a:rPr>
              <a:t>Ξ</a:t>
            </a:r>
            <a:r>
              <a:rPr lang="de-DE" sz="2400">
                <a:solidFill>
                  <a:srgbClr val="00579C"/>
                </a:solidFill>
                <a:latin typeface="Trebuchet MS" pitchFamily="34" charset="0"/>
              </a:rPr>
              <a:t>CH GmbH</a:t>
            </a:r>
          </a:p>
          <a:p>
            <a:pPr algn="ctr" defTabSz="685800"/>
            <a:r>
              <a:rPr lang="de-DE" sz="2400">
                <a:solidFill>
                  <a:srgbClr val="00579C"/>
                </a:solidFill>
                <a:latin typeface="Trebuchet MS" pitchFamily="34" charset="0"/>
              </a:rPr>
              <a:t>Innovative Wassertechnologien </a:t>
            </a:r>
          </a:p>
        </p:txBody>
      </p:sp>
      <p:sp>
        <p:nvSpPr>
          <p:cNvPr id="8194" name="Text Box 19"/>
          <p:cNvSpPr txBox="1">
            <a:spLocks noChangeArrowheads="1"/>
          </p:cNvSpPr>
          <p:nvPr/>
        </p:nvSpPr>
        <p:spPr bwMode="auto">
          <a:xfrm>
            <a:off x="0" y="2708275"/>
            <a:ext cx="1131093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de-DE" altLang="de-DE">
                <a:solidFill>
                  <a:srgbClr val="00579C"/>
                </a:solidFill>
                <a:latin typeface="Trebuchet MS" pitchFamily="34" charset="0"/>
              </a:rPr>
              <a:t>INNOWATECH ECA-Technologie</a:t>
            </a:r>
          </a:p>
          <a:p>
            <a:pPr algn="ctr" defTabSz="685800">
              <a:spcBef>
                <a:spcPct val="50000"/>
              </a:spcBef>
            </a:pPr>
            <a:r>
              <a:rPr lang="de-DE" altLang="de-DE">
                <a:solidFill>
                  <a:srgbClr val="00579C"/>
                </a:solidFill>
                <a:latin typeface="Trebuchet MS" pitchFamily="34" charset="0"/>
              </a:rPr>
              <a:t>und INNOWATECH Anolyte</a:t>
            </a:r>
            <a:r>
              <a:rPr lang="de-DE" altLang="de-DE" baseline="30000">
                <a:solidFill>
                  <a:srgbClr val="00579C"/>
                </a:solidFill>
                <a:latin typeface="Trebuchet MS" pitchFamily="34" charset="0"/>
              </a:rPr>
              <a:t>®</a:t>
            </a:r>
          </a:p>
          <a:p>
            <a:pPr algn="ctr" defTabSz="685800">
              <a:spcBef>
                <a:spcPct val="50000"/>
              </a:spcBef>
            </a:pPr>
            <a:endParaRPr lang="de-DE" altLang="de-DE">
              <a:solidFill>
                <a:srgbClr val="00579C"/>
              </a:solidFill>
              <a:latin typeface="Trebuchet MS" pitchFamily="34" charset="0"/>
            </a:endParaRPr>
          </a:p>
          <a:p>
            <a:pPr algn="ctr" defTabSz="685800">
              <a:spcBef>
                <a:spcPct val="50000"/>
              </a:spcBef>
            </a:pPr>
            <a:r>
              <a:rPr lang="de-DE" altLang="de-DE">
                <a:solidFill>
                  <a:srgbClr val="00579C"/>
                </a:solidFill>
                <a:latin typeface="Trebuchet MS" pitchFamily="34" charset="0"/>
              </a:rPr>
              <a:t>Transport- und Notfallchlorung im Wasserwerk</a:t>
            </a:r>
          </a:p>
          <a:p>
            <a:pPr algn="ctr" defTabSz="685800">
              <a:spcBef>
                <a:spcPct val="50000"/>
              </a:spcBef>
            </a:pPr>
            <a:endParaRPr lang="de-DE" altLang="de-DE">
              <a:solidFill>
                <a:srgbClr val="00579C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advClick="0" advTm="2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uppieren 5"/>
          <p:cNvGrpSpPr>
            <a:grpSpLocks/>
          </p:cNvGrpSpPr>
          <p:nvPr/>
        </p:nvGrpSpPr>
        <p:grpSpPr bwMode="auto">
          <a:xfrm>
            <a:off x="1055688" y="1033463"/>
            <a:ext cx="9337675" cy="4670425"/>
            <a:chOff x="1427375" y="1069780"/>
            <a:chExt cx="9337249" cy="4670921"/>
          </a:xfrm>
        </p:grpSpPr>
        <p:grpSp>
          <p:nvGrpSpPr>
            <p:cNvPr id="21510" name="Gruppieren 4"/>
            <p:cNvGrpSpPr>
              <a:grpSpLocks/>
            </p:cNvGrpSpPr>
            <p:nvPr/>
          </p:nvGrpSpPr>
          <p:grpSpPr bwMode="auto">
            <a:xfrm>
              <a:off x="1427375" y="1069780"/>
              <a:ext cx="9337249" cy="4670921"/>
              <a:chOff x="1053582" y="1163991"/>
              <a:chExt cx="9748358" cy="5439583"/>
            </a:xfrm>
          </p:grpSpPr>
          <p:graphicFrame>
            <p:nvGraphicFramePr>
              <p:cNvPr id="21512" name="Object 16"/>
              <p:cNvGraphicFramePr>
                <a:graphicFrameLocks/>
              </p:cNvGraphicFramePr>
              <p:nvPr/>
            </p:nvGraphicFramePr>
            <p:xfrm>
              <a:off x="1000545" y="1104831"/>
              <a:ext cx="9854431" cy="55579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3" imgW="9437426" imgH="4773582" progId="Excel.Chart.8">
                      <p:embed/>
                    </p:oleObj>
                  </mc:Choice>
                  <mc:Fallback>
                    <p:oleObj r:id="rId3" imgW="9437426" imgH="4773582" progId="Excel.Chart.8">
                      <p:embed/>
                      <p:pic>
                        <p:nvPicPr>
                          <p:cNvPr id="21512" name="Object 16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00545" y="1104831"/>
                            <a:ext cx="9854431" cy="555790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513" name="Rectangle 14"/>
              <p:cNvSpPr>
                <a:spLocks noChangeArrowheads="1"/>
              </p:cNvSpPr>
              <p:nvPr/>
            </p:nvSpPr>
            <p:spPr bwMode="auto">
              <a:xfrm>
                <a:off x="6075903" y="1834658"/>
                <a:ext cx="277705" cy="3666976"/>
              </a:xfrm>
              <a:prstGeom prst="rect">
                <a:avLst/>
              </a:prstGeom>
              <a:solidFill>
                <a:srgbClr val="004E9E">
                  <a:alpha val="8196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68575" tIns="34288" rIns="68575" bIns="34288" anchor="ctr"/>
              <a:lstStyle/>
              <a:p>
                <a:pPr algn="ctr" defTabSz="685800" eaLnBrk="0" hangingPunct="0"/>
                <a:endParaRPr lang="de-DE" altLang="de-DE" sz="16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511" name="Text Box 16"/>
            <p:cNvSpPr txBox="1">
              <a:spLocks noChangeArrowheads="1"/>
            </p:cNvSpPr>
            <p:nvPr/>
          </p:nvSpPr>
          <p:spPr bwMode="auto">
            <a:xfrm>
              <a:off x="5070084" y="1069780"/>
              <a:ext cx="2601613" cy="638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75" tIns="34288" rIns="68575" bIns="34288">
              <a:spAutoFit/>
            </a:bodyPr>
            <a:lstStyle/>
            <a:p>
              <a:pPr algn="ctr" defTabSz="685800" eaLnBrk="0" hangingPunct="0">
                <a:spcBef>
                  <a:spcPct val="50000"/>
                </a:spcBef>
              </a:pPr>
              <a:r>
                <a:rPr lang="de-DE" altLang="de-DE" sz="1600">
                  <a:solidFill>
                    <a:srgbClr val="004E9E"/>
                  </a:solidFill>
                </a:rPr>
                <a:t>INNOWATECH Anolyte</a:t>
              </a:r>
              <a:r>
                <a:rPr lang="de-DE" altLang="de-DE" sz="1600" baseline="30000">
                  <a:solidFill>
                    <a:srgbClr val="004E9E"/>
                  </a:solidFill>
                </a:rPr>
                <a:t>®</a:t>
              </a:r>
            </a:p>
            <a:p>
              <a:pPr algn="ctr" defTabSz="685800" eaLnBrk="0" hangingPunct="0">
                <a:spcBef>
                  <a:spcPct val="50000"/>
                </a:spcBef>
              </a:pPr>
              <a:r>
                <a:rPr lang="de-DE" altLang="de-DE" baseline="30000">
                  <a:solidFill>
                    <a:srgbClr val="004E9E"/>
                  </a:solidFill>
                </a:rPr>
                <a:t>optimaler pH Bereich </a:t>
              </a:r>
              <a:r>
                <a:rPr lang="de-DE" altLang="de-DE" sz="1400">
                  <a:solidFill>
                    <a:srgbClr val="004E9E"/>
                  </a:solidFill>
                </a:rPr>
                <a:t> </a:t>
              </a:r>
            </a:p>
          </p:txBody>
        </p:sp>
      </p:grpSp>
      <p:sp>
        <p:nvSpPr>
          <p:cNvPr id="53250" name="Rectangle 8"/>
          <p:cNvSpPr>
            <a:spLocks noChangeArrowheads="1"/>
          </p:cNvSpPr>
          <p:nvPr/>
        </p:nvSpPr>
        <p:spPr bwMode="auto">
          <a:xfrm>
            <a:off x="2693988" y="1008063"/>
            <a:ext cx="139700" cy="277812"/>
          </a:xfrm>
          <a:prstGeom prst="rect">
            <a:avLst/>
          </a:prstGeom>
          <a:noFill/>
          <a:ln>
            <a:noFill/>
          </a:ln>
        </p:spPr>
        <p:txBody>
          <a:bodyPr wrap="none" lIns="68575" tIns="34288" rIns="68575" bIns="3428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hangingPunct="0">
              <a:spcBef>
                <a:spcPct val="0"/>
              </a:spcBef>
              <a:buFontTx/>
              <a:buNone/>
              <a:defRPr/>
            </a:pPr>
            <a:endParaRPr lang="de-DE" altLang="de-DE" sz="1350">
              <a:solidFill>
                <a:srgbClr val="000000"/>
              </a:solidFill>
              <a:cs typeface="+mn-cs"/>
            </a:endParaRPr>
          </a:p>
        </p:txBody>
      </p:sp>
      <p:sp>
        <p:nvSpPr>
          <p:cNvPr id="53256" name="Text Box 15"/>
          <p:cNvSpPr txBox="1">
            <a:spLocks noChangeArrowheads="1"/>
          </p:cNvSpPr>
          <p:nvPr/>
        </p:nvSpPr>
        <p:spPr bwMode="auto">
          <a:xfrm rot="16200000">
            <a:off x="57944" y="2705894"/>
            <a:ext cx="2408238" cy="25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68575" tIns="34288" rIns="68575" bIns="342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hangingPunct="0">
              <a:spcBef>
                <a:spcPct val="50000"/>
              </a:spcBef>
              <a:buFontTx/>
              <a:buNone/>
              <a:defRPr/>
            </a:pPr>
            <a:r>
              <a:rPr lang="de-DE" altLang="de-DE" sz="1200" dirty="0">
                <a:solidFill>
                  <a:srgbClr val="000000"/>
                </a:solidFill>
                <a:latin typeface="Trebuchet MS" panose="020B0603020202020204" pitchFamily="34" charset="0"/>
                <a:cs typeface="+mn-cs"/>
              </a:rPr>
              <a:t>(logarithmische Darstellung)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190875" y="5824538"/>
            <a:ext cx="5616575" cy="587375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68575" tIns="34288" rIns="68575" bIns="34288" anchor="ctr"/>
          <a:lstStyle/>
          <a:p>
            <a:pPr marL="257175" indent="-257175" algn="ctr" defTabSz="685800" eaLnBrk="0" hangingPunct="0">
              <a:spcBef>
                <a:spcPct val="50000"/>
              </a:spcBef>
            </a:pPr>
            <a:r>
              <a:rPr lang="de-DE" altLang="de-DE" sz="1000">
                <a:solidFill>
                  <a:srgbClr val="004991"/>
                </a:solidFill>
                <a:latin typeface="Trebuchet MS" pitchFamily="34" charset="0"/>
              </a:rPr>
              <a:t>INNOWATECH-Anolyte</a:t>
            </a:r>
            <a:r>
              <a:rPr lang="de-DE" altLang="de-DE" sz="1000" baseline="30000">
                <a:solidFill>
                  <a:srgbClr val="004991"/>
                </a:solidFill>
                <a:latin typeface="Trebuchet MS" pitchFamily="34" charset="0"/>
              </a:rPr>
              <a:t>®</a:t>
            </a:r>
            <a:r>
              <a:rPr lang="de-DE" altLang="de-DE" sz="1000">
                <a:solidFill>
                  <a:srgbClr val="004991"/>
                </a:solidFill>
                <a:latin typeface="Trebuchet MS" pitchFamily="34" charset="0"/>
              </a:rPr>
              <a:t> ist hoch effizient und wegen geringster Anteile von </a:t>
            </a:r>
          </a:p>
          <a:p>
            <a:pPr marL="257175" indent="-257175" algn="ctr" defTabSz="685800" eaLnBrk="0" hangingPunct="0">
              <a:spcBef>
                <a:spcPct val="50000"/>
              </a:spcBef>
            </a:pPr>
            <a:r>
              <a:rPr lang="de-DE" altLang="de-DE" sz="1000">
                <a:solidFill>
                  <a:srgbClr val="004991"/>
                </a:solidFill>
                <a:latin typeface="Trebuchet MS" pitchFamily="34" charset="0"/>
              </a:rPr>
              <a:t>elementarem  Chlor mit allen gebräuchlichen Installationsmaterialien verträglich</a:t>
            </a:r>
          </a:p>
        </p:txBody>
      </p:sp>
      <p:sp>
        <p:nvSpPr>
          <p:cNvPr id="4" name="Rechteck: abgerundete Ecken 3"/>
          <p:cNvSpPr/>
          <p:nvPr/>
        </p:nvSpPr>
        <p:spPr>
          <a:xfrm>
            <a:off x="3036888" y="360363"/>
            <a:ext cx="5375275" cy="431800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19050">
            <a:solidFill>
              <a:schemeClr val="bg2">
                <a:lumMod val="20000"/>
                <a:lumOff val="80000"/>
                <a:alpha val="97000"/>
              </a:schemeClr>
            </a:solidFill>
          </a:ln>
          <a:effectLst/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5">
              <a:hueOff val="1085675"/>
              <a:satOff val="3732"/>
              <a:lumOff val="-17909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685800" eaLnBrk="0" hangingPunct="0">
              <a:spcBef>
                <a:spcPct val="50000"/>
              </a:spcBef>
              <a:defRPr/>
            </a:pPr>
            <a:r>
              <a:rPr lang="de-DE" altLang="de-DE" b="0" dirty="0">
                <a:solidFill>
                  <a:srgbClr val="004F9F"/>
                </a:solidFill>
                <a:latin typeface="Trebuchet MS" panose="020B0603020202020204" pitchFamily="34" charset="0"/>
              </a:rPr>
              <a:t>Gleichgewichtsdiagramm Hypochloriger Säure</a:t>
            </a:r>
            <a:endParaRPr lang="de-DE" altLang="de-DE" b="0" dirty="0">
              <a:solidFill>
                <a:srgbClr val="004F9F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2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0813" y="908050"/>
            <a:ext cx="4464050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: abgerundete Ecken 1"/>
          <p:cNvSpPr/>
          <p:nvPr/>
        </p:nvSpPr>
        <p:spPr bwMode="auto">
          <a:xfrm>
            <a:off x="2566988" y="376238"/>
            <a:ext cx="6635750" cy="4318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847725" eaLnBrk="0" hangingPunct="0">
              <a:defRPr/>
            </a:pPr>
            <a:r>
              <a:rPr lang="de-DE" dirty="0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Smart</a:t>
            </a:r>
            <a:r>
              <a:rPr lang="de-DE" b="0" dirty="0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 - </a:t>
            </a:r>
            <a:r>
              <a:rPr lang="de-DE" dirty="0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Aquadron</a:t>
            </a:r>
            <a:r>
              <a:rPr lang="de-DE" altLang="de-DE" baseline="30000" dirty="0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®</a:t>
            </a:r>
            <a:r>
              <a:rPr lang="de-DE" b="0" dirty="0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 – Chlorat-reduzierte Wasserbehandlung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096000" y="1025525"/>
            <a:ext cx="3600450" cy="35544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</a:ln>
        </p:spPr>
        <p:txBody>
          <a:bodyPr anchor="ctr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de-DE" sz="1200" dirty="0">
                <a:solidFill>
                  <a:srgbClr val="004991"/>
                </a:solidFill>
                <a:latin typeface="Trebuchet MS" panose="020B0603020202020204" pitchFamily="34" charset="0"/>
                <a:cs typeface="Helvetica" panose="020B0604020202020204" pitchFamily="34" charset="0"/>
              </a:rPr>
              <a:t>Chlorat-reduzierte Herstellung durch:</a:t>
            </a:r>
            <a:endParaRPr lang="de-DE" sz="1200" b="0" dirty="0">
              <a:solidFill>
                <a:srgbClr val="004991"/>
              </a:solidFill>
              <a:latin typeface="Trebuchet MS" panose="020B0603020202020204" pitchFamily="34" charset="0"/>
              <a:cs typeface="Helvetica" panose="020B0604020202020204" pitchFamily="34" charset="0"/>
            </a:endParaRPr>
          </a:p>
          <a:p>
            <a:pPr marL="285750" indent="-285750" eaLnBrk="0" hangingPunct="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de-DE" altLang="de-DE" sz="1100" dirty="0">
                <a:solidFill>
                  <a:srgbClr val="004991"/>
                </a:solidFill>
                <a:latin typeface="Trebuchet MS" panose="020B0603020202020204" pitchFamily="34" charset="0"/>
                <a:cs typeface="Helvetica" panose="020B0604020202020204" pitchFamily="34" charset="0"/>
              </a:rPr>
              <a:t>Niedrige Wirkstoffkonzentration &lt; 0,2%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de-DE" altLang="de-DE" sz="1100" dirty="0">
                <a:solidFill>
                  <a:srgbClr val="004991"/>
                </a:solidFill>
                <a:latin typeface="Trebuchet MS" panose="020B0603020202020204" pitchFamily="34" charset="0"/>
                <a:cs typeface="Helvetica" panose="020B0604020202020204" pitchFamily="34" charset="0"/>
              </a:rPr>
              <a:t>       bzw. </a:t>
            </a:r>
            <a:r>
              <a:rPr lang="de-DE" altLang="de-DE" sz="1100" dirty="0">
                <a:solidFill>
                  <a:srgbClr val="00B050"/>
                </a:solidFill>
                <a:latin typeface="Trebuchet MS" panose="020B0603020202020204" pitchFamily="34" charset="0"/>
                <a:cs typeface="Helvetica" panose="020B0604020202020204" pitchFamily="34" charset="0"/>
              </a:rPr>
              <a:t>&lt; 2.000 mg/l Aktivchlor</a:t>
            </a:r>
          </a:p>
          <a:p>
            <a:pPr marL="285750" indent="-285750" eaLnBrk="0" hangingPunct="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de-DE" altLang="de-DE" sz="1100" dirty="0">
                <a:solidFill>
                  <a:srgbClr val="004991"/>
                </a:solidFill>
                <a:latin typeface="Trebuchet MS" panose="020B0603020202020204" pitchFamily="34" charset="0"/>
                <a:cs typeface="Helvetica" panose="020B0604020202020204" pitchFamily="34" charset="0"/>
              </a:rPr>
              <a:t>Optimaler Anolyte </a:t>
            </a:r>
            <a:r>
              <a:rPr lang="de-DE" altLang="de-DE" sz="1100" dirty="0">
                <a:solidFill>
                  <a:srgbClr val="00B050"/>
                </a:solidFill>
                <a:latin typeface="Trebuchet MS" panose="020B0603020202020204" pitchFamily="34" charset="0"/>
                <a:cs typeface="Helvetica" panose="020B0604020202020204" pitchFamily="34" charset="0"/>
              </a:rPr>
              <a:t>pH-Bereich 6,5 - 7 </a:t>
            </a:r>
          </a:p>
          <a:p>
            <a:pPr marL="285750" indent="-285750" eaLnBrk="0" hangingPunct="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de-DE" altLang="de-DE" sz="1100" dirty="0">
                <a:solidFill>
                  <a:srgbClr val="004991"/>
                </a:solidFill>
                <a:latin typeface="Trebuchet MS" panose="020B0603020202020204" pitchFamily="34" charset="0"/>
                <a:cs typeface="Helvetica" panose="020B0604020202020204" pitchFamily="34" charset="0"/>
              </a:rPr>
              <a:t>Membran-geteilte Elektrolysezellen</a:t>
            </a:r>
          </a:p>
          <a:p>
            <a:pPr marL="285750" indent="-285750" eaLnBrk="0" hangingPunct="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de-DE" altLang="de-DE" sz="1100" dirty="0">
                <a:solidFill>
                  <a:srgbClr val="004991"/>
                </a:solidFill>
                <a:latin typeface="Trebuchet MS" panose="020B0603020202020204" pitchFamily="34" charset="0"/>
                <a:cs typeface="Helvetica" panose="020B0604020202020204" pitchFamily="34" charset="0"/>
              </a:rPr>
              <a:t>spezielle </a:t>
            </a:r>
            <a:r>
              <a:rPr lang="de-DE" altLang="de-DE" sz="1100" dirty="0">
                <a:solidFill>
                  <a:srgbClr val="00B050"/>
                </a:solidFill>
                <a:latin typeface="Trebuchet MS" panose="020B0603020202020204" pitchFamily="34" charset="0"/>
                <a:cs typeface="Helvetica" panose="020B0604020202020204" pitchFamily="34" charset="0"/>
              </a:rPr>
              <a:t>Anoden-Beschichtung</a:t>
            </a:r>
          </a:p>
          <a:p>
            <a:pPr marL="285750" indent="-285750" eaLnBrk="0" hangingPunct="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de-DE" altLang="de-DE" sz="1100" dirty="0">
                <a:solidFill>
                  <a:srgbClr val="00B050"/>
                </a:solidFill>
                <a:latin typeface="Trebuchet MS" panose="020B0603020202020204" pitchFamily="34" charset="0"/>
                <a:cs typeface="Helvetica" panose="020B0604020202020204" pitchFamily="34" charset="0"/>
              </a:rPr>
              <a:t>Geringe Wärmeerzeugung in den Zellen</a:t>
            </a:r>
          </a:p>
          <a:p>
            <a:pPr marL="285750" indent="-285750" eaLnBrk="0" hangingPunct="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de-DE" altLang="de-DE" sz="1100" dirty="0">
                <a:solidFill>
                  <a:srgbClr val="004991"/>
                </a:solidFill>
                <a:latin typeface="Trebuchet MS" panose="020B0603020202020204" pitchFamily="34" charset="0"/>
                <a:cs typeface="Helvetica" panose="020B0604020202020204" pitchFamily="34" charset="0"/>
              </a:rPr>
              <a:t>Zellenaufbau mit min. 2 Elektrolysezellen   </a:t>
            </a:r>
          </a:p>
          <a:p>
            <a:pPr marL="285750" indent="-285750" eaLnBrk="0" hangingPunct="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de-DE" altLang="de-DE" sz="1100" dirty="0">
                <a:solidFill>
                  <a:srgbClr val="004991"/>
                </a:solidFill>
                <a:latin typeface="Trebuchet MS" panose="020B0603020202020204" pitchFamily="34" charset="0"/>
                <a:cs typeface="Helvetica" panose="020B0604020202020204" pitchFamily="34" charset="0"/>
              </a:rPr>
              <a:t>Speziell geregelter Fluss der Starterlösung durch mehrere Zellkammern </a:t>
            </a:r>
          </a:p>
          <a:p>
            <a:pPr marL="285750" indent="-285750" eaLnBrk="0" hangingPunct="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de-DE" altLang="de-DE" sz="1100" dirty="0">
                <a:solidFill>
                  <a:srgbClr val="00B050"/>
                </a:solidFill>
                <a:latin typeface="Trebuchet MS" panose="020B0603020202020204" pitchFamily="34" charset="0"/>
                <a:cs typeface="Helvetica" panose="020B0604020202020204" pitchFamily="34" charset="0"/>
              </a:rPr>
              <a:t>Reine Ausgangssubstanzen </a:t>
            </a:r>
            <a:r>
              <a:rPr lang="de-DE" altLang="de-DE" sz="1100" dirty="0">
                <a:solidFill>
                  <a:srgbClr val="004991"/>
                </a:solidFill>
                <a:latin typeface="Trebuchet MS" panose="020B0603020202020204" pitchFamily="34" charset="0"/>
                <a:cs typeface="Helvetica" panose="020B0604020202020204" pitchFamily="34" charset="0"/>
              </a:rPr>
              <a:t>(</a:t>
            </a:r>
            <a:r>
              <a:rPr lang="de-DE" altLang="de-DE" sz="900" dirty="0">
                <a:solidFill>
                  <a:srgbClr val="004991"/>
                </a:solidFill>
                <a:latin typeface="Trebuchet MS" panose="020B0603020202020204" pitchFamily="34" charset="0"/>
                <a:cs typeface="Helvetica" panose="020B0604020202020204" pitchFamily="34" charset="0"/>
              </a:rPr>
              <a:t>Kochsalz, Wasser)</a:t>
            </a:r>
          </a:p>
          <a:p>
            <a:pPr marL="285750" indent="-285750" eaLnBrk="0" hangingPunct="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de-DE" altLang="de-DE" sz="1100" dirty="0">
                <a:solidFill>
                  <a:srgbClr val="004991"/>
                </a:solidFill>
                <a:latin typeface="Trebuchet MS" panose="020B0603020202020204" pitchFamily="34" charset="0"/>
                <a:cs typeface="Helvetica" panose="020B0604020202020204" pitchFamily="34" charset="0"/>
              </a:rPr>
              <a:t>Just-in-time Produktion</a:t>
            </a:r>
          </a:p>
          <a:p>
            <a:pPr eaLnBrk="0" hangingPunct="0">
              <a:lnSpc>
                <a:spcPct val="150000"/>
              </a:lnSpc>
              <a:defRPr/>
            </a:pPr>
            <a:endParaRPr lang="de-DE" altLang="de-DE" sz="1100" dirty="0">
              <a:solidFill>
                <a:srgbClr val="004991"/>
              </a:solidFill>
              <a:latin typeface="Trebuchet MS" panose="020B0603020202020204" pitchFamily="34" charset="0"/>
              <a:cs typeface="Helvetica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de-DE" altLang="de-DE" sz="1100" dirty="0">
              <a:solidFill>
                <a:srgbClr val="004991"/>
              </a:solidFill>
              <a:latin typeface="Trebuchet MS" panose="020B0603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1343025" y="4797425"/>
            <a:ext cx="6638925" cy="17081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lnSpc>
                <a:spcPts val="2000"/>
              </a:lnSpc>
              <a:defRPr/>
            </a:pPr>
            <a:r>
              <a:rPr lang="de-DE" sz="1100" dirty="0">
                <a:solidFill>
                  <a:srgbClr val="004991"/>
                </a:solidFill>
                <a:latin typeface="Trebuchet MS" panose="020B0603020202020204" pitchFamily="34" charset="0"/>
                <a:cs typeface="Helvetica" panose="020B0604020202020204" pitchFamily="34" charset="0"/>
              </a:rPr>
              <a:t>Vermeidung der Chlorat-Bildung bei der Lagerung von INNOWATECH Anolyte</a:t>
            </a:r>
            <a:r>
              <a:rPr lang="de-DE" sz="1100" baseline="30000" dirty="0">
                <a:solidFill>
                  <a:srgbClr val="004991"/>
                </a:solidFill>
                <a:latin typeface="Trebuchet MS" panose="020B0603020202020204" pitchFamily="34" charset="0"/>
                <a:cs typeface="Helvetica" panose="020B0604020202020204" pitchFamily="34" charset="0"/>
              </a:rPr>
              <a:t>®</a:t>
            </a:r>
            <a:r>
              <a:rPr lang="de-DE" sz="1100" dirty="0">
                <a:solidFill>
                  <a:srgbClr val="004991"/>
                </a:solidFill>
                <a:latin typeface="Trebuchet MS" panose="020B0603020202020204" pitchFamily="34" charset="0"/>
                <a:cs typeface="Helvetica" panose="020B0604020202020204" pitchFamily="34" charset="0"/>
              </a:rPr>
              <a:t> durch</a:t>
            </a:r>
            <a:endParaRPr lang="de-DE" altLang="de-DE" sz="1100" dirty="0">
              <a:solidFill>
                <a:srgbClr val="004991"/>
              </a:solidFill>
              <a:latin typeface="Trebuchet MS" panose="020B0603020202020204" pitchFamily="34" charset="0"/>
              <a:cs typeface="Helvetica" panose="020B0604020202020204" pitchFamily="34" charset="0"/>
            </a:endParaRPr>
          </a:p>
          <a:p>
            <a:pPr marL="285750" indent="-285750" eaLnBrk="0" hangingPunct="0">
              <a:lnSpc>
                <a:spcPts val="2000"/>
              </a:lnSpc>
              <a:buFont typeface="Wingdings" panose="05000000000000000000" pitchFamily="2" charset="2"/>
              <a:buChar char="§"/>
              <a:defRPr/>
            </a:pPr>
            <a:r>
              <a:rPr lang="de-DE" altLang="de-DE" sz="1100" dirty="0">
                <a:solidFill>
                  <a:srgbClr val="004991"/>
                </a:solidFill>
                <a:latin typeface="Trebuchet MS" panose="020B0603020202020204" pitchFamily="34" charset="0"/>
                <a:cs typeface="Helvetica" panose="020B0604020202020204" pitchFamily="34" charset="0"/>
              </a:rPr>
              <a:t>Liter-genaue Füllstandmessung im Anolyte-Vorratstank über Radarsensor </a:t>
            </a:r>
          </a:p>
          <a:p>
            <a:pPr marL="285750" indent="-285750" eaLnBrk="0" hangingPunct="0">
              <a:lnSpc>
                <a:spcPts val="2000"/>
              </a:lnSpc>
              <a:buFont typeface="Wingdings" panose="05000000000000000000" pitchFamily="2" charset="2"/>
              <a:buChar char="§"/>
              <a:defRPr/>
            </a:pPr>
            <a:r>
              <a:rPr lang="de-DE" altLang="de-DE" sz="1100" dirty="0">
                <a:solidFill>
                  <a:srgbClr val="004991"/>
                </a:solidFill>
                <a:latin typeface="Trebuchet MS" panose="020B0603020202020204" pitchFamily="34" charset="0"/>
                <a:cs typeface="Helvetica" panose="020B0604020202020204" pitchFamily="34" charset="0"/>
              </a:rPr>
              <a:t>Programmierbare Niveaustände im Tank über das Aquadron</a:t>
            </a:r>
            <a:r>
              <a:rPr lang="de-DE" sz="1100" baseline="30000" dirty="0">
                <a:solidFill>
                  <a:srgbClr val="004991"/>
                </a:solidFill>
                <a:latin typeface="Trebuchet MS" panose="020B0603020202020204" pitchFamily="34" charset="0"/>
                <a:cs typeface="Helvetica" panose="020B0604020202020204" pitchFamily="34" charset="0"/>
              </a:rPr>
              <a:t>®</a:t>
            </a:r>
            <a:r>
              <a:rPr lang="de-DE" altLang="de-DE" sz="1100" dirty="0">
                <a:solidFill>
                  <a:srgbClr val="004991"/>
                </a:solidFill>
                <a:latin typeface="Trebuchet MS" panose="020B0603020202020204" pitchFamily="34" charset="0"/>
                <a:cs typeface="Helvetica" panose="020B0604020202020204" pitchFamily="34" charset="0"/>
              </a:rPr>
              <a:t> </a:t>
            </a:r>
            <a:r>
              <a:rPr lang="de-DE" altLang="de-DE" sz="1100" dirty="0" err="1">
                <a:solidFill>
                  <a:srgbClr val="004991"/>
                </a:solidFill>
                <a:latin typeface="Trebuchet MS" panose="020B0603020202020204" pitchFamily="34" charset="0"/>
                <a:cs typeface="Helvetica" panose="020B0604020202020204" pitchFamily="34" charset="0"/>
              </a:rPr>
              <a:t>Touchpanel</a:t>
            </a:r>
            <a:endParaRPr lang="de-DE" altLang="de-DE" sz="1100" dirty="0">
              <a:solidFill>
                <a:srgbClr val="004991"/>
              </a:solidFill>
              <a:latin typeface="Trebuchet MS" panose="020B0603020202020204" pitchFamily="34" charset="0"/>
              <a:cs typeface="Helvetica" panose="020B0604020202020204" pitchFamily="34" charset="0"/>
            </a:endParaRPr>
          </a:p>
          <a:p>
            <a:pPr marL="285750" indent="-285750" eaLnBrk="0" hangingPunct="0">
              <a:lnSpc>
                <a:spcPts val="2000"/>
              </a:lnSpc>
              <a:buFont typeface="Wingdings" panose="05000000000000000000" pitchFamily="2" charset="2"/>
              <a:buChar char="§"/>
              <a:defRPr/>
            </a:pPr>
            <a:r>
              <a:rPr lang="de-DE" altLang="de-DE" sz="1100" dirty="0">
                <a:solidFill>
                  <a:srgbClr val="004991"/>
                </a:solidFill>
                <a:latin typeface="Trebuchet MS" panose="020B0603020202020204" pitchFamily="34" charset="0"/>
                <a:cs typeface="Helvetica" panose="020B0604020202020204" pitchFamily="34" charset="0"/>
              </a:rPr>
              <a:t>Automatisierte Änderung der Füllstands-Menge abhängig vom Anolyte-Tagesbedarf   </a:t>
            </a:r>
          </a:p>
          <a:p>
            <a:pPr marL="285750" indent="-285750" eaLnBrk="0" hangingPunct="0">
              <a:lnSpc>
                <a:spcPts val="2000"/>
              </a:lnSpc>
              <a:buFont typeface="Wingdings" panose="05000000000000000000" pitchFamily="2" charset="2"/>
              <a:buChar char="§"/>
              <a:defRPr/>
            </a:pPr>
            <a:r>
              <a:rPr lang="de-DE" altLang="de-DE" sz="1100" dirty="0">
                <a:solidFill>
                  <a:srgbClr val="004991"/>
                </a:solidFill>
                <a:latin typeface="Trebuchet MS" panose="020B0603020202020204" pitchFamily="34" charset="0"/>
                <a:cs typeface="Helvetica" panose="020B0604020202020204" pitchFamily="34" charset="0"/>
              </a:rPr>
              <a:t>Anolyte-Bedarf wird vorausberechnet und die Anolyte-Produktion angepasst 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de-DE" altLang="de-DE" sz="800" dirty="0">
                <a:solidFill>
                  <a:srgbClr val="004991"/>
                </a:solidFill>
                <a:latin typeface="Trebuchet MS" panose="020B0603020202020204" pitchFamily="34" charset="0"/>
                <a:cs typeface="Helvetica" panose="020B0604020202020204" pitchFamily="34" charset="0"/>
              </a:rPr>
              <a:t>Projekt </a:t>
            </a:r>
            <a:r>
              <a:rPr lang="de-DE" sz="800" dirty="0">
                <a:solidFill>
                  <a:srgbClr val="004991"/>
                </a:solidFill>
                <a:latin typeface="Trebuchet MS" panose="020B0603020202020204" pitchFamily="34" charset="0"/>
                <a:cs typeface="Helvetica" panose="020B0604020202020204" pitchFamily="34" charset="0"/>
              </a:rPr>
              <a:t>„Cyberphysische Systeme - Smart-Aquadron - Bedarfsgesteuerte Anolyte-Produktion“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de-DE" sz="800" dirty="0">
                <a:solidFill>
                  <a:srgbClr val="004991"/>
                </a:solidFill>
                <a:latin typeface="Trebuchet MS" panose="020B0603020202020204" pitchFamily="34" charset="0"/>
                <a:cs typeface="Helvetica" panose="020B0604020202020204" pitchFamily="34" charset="0"/>
              </a:rPr>
              <a:t>in Zusammenarbeit mit dem </a:t>
            </a:r>
            <a:r>
              <a:rPr lang="de-DE" altLang="de-DE" sz="800" dirty="0">
                <a:solidFill>
                  <a:srgbClr val="004991"/>
                </a:solidFill>
                <a:latin typeface="Trebuchet MS" panose="020B0603020202020204" pitchFamily="34" charset="0"/>
                <a:cs typeface="Helvetica" panose="020B0604020202020204" pitchFamily="34" charset="0"/>
              </a:rPr>
              <a:t>Fraunhofer IPA Stuttgart </a:t>
            </a:r>
          </a:p>
        </p:txBody>
      </p:sp>
      <p:pic>
        <p:nvPicPr>
          <p:cNvPr id="23557" name="Grafik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0" y="4830763"/>
            <a:ext cx="2665413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Grafi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1300163"/>
            <a:ext cx="5472113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feld 6"/>
          <p:cNvSpPr txBox="1">
            <a:spLocks noChangeArrowheads="1"/>
          </p:cNvSpPr>
          <p:nvPr/>
        </p:nvSpPr>
        <p:spPr bwMode="auto">
          <a:xfrm>
            <a:off x="7334250" y="5373688"/>
            <a:ext cx="2879725" cy="833437"/>
          </a:xfrm>
          <a:prstGeom prst="rect">
            <a:avLst/>
          </a:prstGeom>
          <a:solidFill>
            <a:schemeClr val="bg1"/>
          </a:solidFill>
          <a:ln w="25400">
            <a:solidFill>
              <a:srgbClr val="00499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000">
                <a:solidFill>
                  <a:srgbClr val="00579C"/>
                </a:solidFill>
                <a:latin typeface="Trebuchet MS" pitchFamily="34" charset="0"/>
                <a:cs typeface="Helvetica" pitchFamily="34" charset="0"/>
              </a:rPr>
              <a:t>INNOWATECH Aquadron</a:t>
            </a:r>
            <a:r>
              <a:rPr lang="de-DE" altLang="de-DE" sz="1000" baseline="30000">
                <a:solidFill>
                  <a:srgbClr val="00579C"/>
                </a:solidFill>
                <a:latin typeface="Trebuchet MS" pitchFamily="34" charset="0"/>
                <a:cs typeface="Helvetica" pitchFamily="34" charset="0"/>
              </a:rPr>
              <a:t>®</a:t>
            </a:r>
            <a:r>
              <a:rPr lang="de-DE" sz="1000">
                <a:solidFill>
                  <a:srgbClr val="00579C"/>
                </a:solidFill>
                <a:latin typeface="Trebuchet MS" pitchFamily="34" charset="0"/>
                <a:cs typeface="Helvetica" pitchFamily="34" charset="0"/>
              </a:rPr>
              <a:t> ECO 3.2</a:t>
            </a:r>
          </a:p>
          <a:p>
            <a:pPr eaLnBrk="0" hangingPunct="0"/>
            <a:endParaRPr lang="de-DE" sz="1000">
              <a:solidFill>
                <a:srgbClr val="00579C"/>
              </a:solidFill>
              <a:latin typeface="Trebuchet MS" pitchFamily="34" charset="0"/>
              <a:cs typeface="Helvetica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de-DE" sz="1000" b="0">
                <a:solidFill>
                  <a:srgbClr val="00579C"/>
                </a:solidFill>
                <a:latin typeface="Trebuchet MS" pitchFamily="34" charset="0"/>
                <a:cs typeface="Helvetica" pitchFamily="34" charset="0"/>
              </a:rPr>
              <a:t>Praxisbeispiel </a:t>
            </a:r>
          </a:p>
          <a:p>
            <a:pPr eaLnBrk="0" hangingPunct="0">
              <a:lnSpc>
                <a:spcPct val="150000"/>
              </a:lnSpc>
            </a:pPr>
            <a:r>
              <a:rPr lang="de-DE" sz="1000" b="0">
                <a:solidFill>
                  <a:srgbClr val="00579C"/>
                </a:solidFill>
                <a:latin typeface="Trebuchet MS" pitchFamily="34" charset="0"/>
                <a:cs typeface="Helvetica" pitchFamily="34" charset="0"/>
              </a:rPr>
              <a:t>Wasserwerk Gemeinde Wiesensteig</a:t>
            </a:r>
            <a:endParaRPr lang="de-DE" sz="900" b="0">
              <a:solidFill>
                <a:srgbClr val="00579C"/>
              </a:solidFill>
              <a:latin typeface="Trebuchet MS" pitchFamily="34" charset="0"/>
              <a:cs typeface="Helvetica" pitchFamily="34" charset="0"/>
            </a:endParaRPr>
          </a:p>
        </p:txBody>
      </p:sp>
      <p:sp>
        <p:nvSpPr>
          <p:cNvPr id="7" name="Rechteck: abgerundete Ecken 9"/>
          <p:cNvSpPr/>
          <p:nvPr/>
        </p:nvSpPr>
        <p:spPr bwMode="auto">
          <a:xfrm>
            <a:off x="1558925" y="692150"/>
            <a:ext cx="7446963" cy="4318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de-DE" b="0" dirty="0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INNOWATECH Anolyte</a:t>
            </a:r>
            <a:r>
              <a:rPr lang="de-DE" baseline="30000" dirty="0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®</a:t>
            </a:r>
            <a:r>
              <a:rPr lang="de-DE" b="0" dirty="0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 zur Trinkwasser-Behandlung im Wasserwerk</a:t>
            </a:r>
          </a:p>
        </p:txBody>
      </p:sp>
      <p:sp>
        <p:nvSpPr>
          <p:cNvPr id="26628" name="Text Box 17"/>
          <p:cNvSpPr txBox="1">
            <a:spLocks noChangeArrowheads="1"/>
          </p:cNvSpPr>
          <p:nvPr/>
        </p:nvSpPr>
        <p:spPr bwMode="auto">
          <a:xfrm>
            <a:off x="6537325" y="4429125"/>
            <a:ext cx="1019175" cy="3683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91049" tIns="45524" rIns="91049" bIns="45524" anchor="ctr" anchorCtr="1">
            <a:spAutoFit/>
          </a:bodyPr>
          <a:lstStyle/>
          <a:p>
            <a:pPr algn="ctr" defTabSz="847725">
              <a:spcBef>
                <a:spcPct val="50000"/>
              </a:spcBef>
            </a:pPr>
            <a:r>
              <a:rPr lang="en-US" altLang="de-DE" sz="900">
                <a:solidFill>
                  <a:srgbClr val="003399"/>
                </a:solidFill>
              </a:rPr>
              <a:t>Anolyte- Vorratstank</a:t>
            </a:r>
          </a:p>
        </p:txBody>
      </p:sp>
      <p:sp>
        <p:nvSpPr>
          <p:cNvPr id="26629" name="Text Box 25"/>
          <p:cNvSpPr txBox="1">
            <a:spLocks noChangeArrowheads="1"/>
          </p:cNvSpPr>
          <p:nvPr/>
        </p:nvSpPr>
        <p:spPr bwMode="auto">
          <a:xfrm>
            <a:off x="7329488" y="1958975"/>
            <a:ext cx="865187" cy="338138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lIns="91049" tIns="45524" rIns="91049" bIns="45524" anchor="ctr">
            <a:spAutoFit/>
          </a:bodyPr>
          <a:lstStyle/>
          <a:p>
            <a:pPr defTabSz="847725"/>
            <a:r>
              <a:rPr lang="en-US" altLang="de-DE" sz="800">
                <a:solidFill>
                  <a:srgbClr val="003399"/>
                </a:solidFill>
              </a:rPr>
              <a:t>Anolyte-</a:t>
            </a:r>
          </a:p>
          <a:p>
            <a:pPr defTabSz="847725"/>
            <a:r>
              <a:rPr lang="en-US" altLang="de-DE" sz="800">
                <a:solidFill>
                  <a:srgbClr val="003399"/>
                </a:solidFill>
              </a:rPr>
              <a:t>Dosierpumpe </a:t>
            </a:r>
          </a:p>
        </p:txBody>
      </p:sp>
      <p:sp>
        <p:nvSpPr>
          <p:cNvPr id="26630" name="Text Box 18"/>
          <p:cNvSpPr txBox="1">
            <a:spLocks noChangeArrowheads="1"/>
          </p:cNvSpPr>
          <p:nvPr/>
        </p:nvSpPr>
        <p:spPr bwMode="auto">
          <a:xfrm>
            <a:off x="5195888" y="2997200"/>
            <a:ext cx="792162" cy="246063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lIns="91049" tIns="45524" rIns="91049" bIns="45524" anchor="ctr">
            <a:spAutoFit/>
          </a:bodyPr>
          <a:lstStyle/>
          <a:p>
            <a:pPr defTabSz="847725">
              <a:spcBef>
                <a:spcPct val="50000"/>
              </a:spcBef>
            </a:pPr>
            <a:r>
              <a:rPr lang="en-US" altLang="de-DE" sz="900">
                <a:solidFill>
                  <a:srgbClr val="003399"/>
                </a:solidFill>
              </a:rPr>
              <a:t>Enthärter</a:t>
            </a:r>
            <a:r>
              <a:rPr lang="en-US" altLang="de-DE" sz="1000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26631" name="Text Box 18"/>
          <p:cNvSpPr txBox="1">
            <a:spLocks noChangeArrowheads="1"/>
          </p:cNvSpPr>
          <p:nvPr/>
        </p:nvSpPr>
        <p:spPr bwMode="auto">
          <a:xfrm>
            <a:off x="5803900" y="4114800"/>
            <a:ext cx="719138" cy="3683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91049" tIns="45524" rIns="91049" bIns="45524" anchor="ctr">
            <a:spAutoFit/>
          </a:bodyPr>
          <a:lstStyle/>
          <a:p>
            <a:pPr defTabSz="847725">
              <a:spcBef>
                <a:spcPct val="50000"/>
              </a:spcBef>
            </a:pPr>
            <a:r>
              <a:rPr lang="en-US" altLang="de-DE" sz="900">
                <a:solidFill>
                  <a:srgbClr val="003399"/>
                </a:solidFill>
              </a:rPr>
              <a:t>Salztank Enthärter </a:t>
            </a:r>
          </a:p>
        </p:txBody>
      </p:sp>
      <p:sp>
        <p:nvSpPr>
          <p:cNvPr id="26632" name="Text Box 18"/>
          <p:cNvSpPr txBox="1">
            <a:spLocks noChangeArrowheads="1"/>
          </p:cNvSpPr>
          <p:nvPr/>
        </p:nvSpPr>
        <p:spPr bwMode="auto">
          <a:xfrm>
            <a:off x="5087938" y="3614738"/>
            <a:ext cx="792162" cy="5080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91049" tIns="45524" rIns="91049" bIns="45524" anchor="ctr">
            <a:spAutoFit/>
          </a:bodyPr>
          <a:lstStyle/>
          <a:p>
            <a:pPr defTabSz="847725">
              <a:spcBef>
                <a:spcPct val="50000"/>
              </a:spcBef>
            </a:pPr>
            <a:r>
              <a:rPr lang="en-US" altLang="de-DE" sz="900">
                <a:solidFill>
                  <a:srgbClr val="003399"/>
                </a:solidFill>
              </a:rPr>
              <a:t>Salztank Anolyte-Produktion </a:t>
            </a:r>
          </a:p>
        </p:txBody>
      </p:sp>
      <p:sp>
        <p:nvSpPr>
          <p:cNvPr id="26633" name="Text Box 17"/>
          <p:cNvSpPr txBox="1">
            <a:spLocks noChangeArrowheads="1"/>
          </p:cNvSpPr>
          <p:nvPr/>
        </p:nvSpPr>
        <p:spPr bwMode="auto">
          <a:xfrm>
            <a:off x="3665538" y="3689350"/>
            <a:ext cx="1017587" cy="3683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91049" tIns="45524" rIns="91049" bIns="45524" anchor="ctr" anchorCtr="1">
            <a:spAutoFit/>
          </a:bodyPr>
          <a:lstStyle/>
          <a:p>
            <a:pPr algn="ctr" defTabSz="847725">
              <a:spcBef>
                <a:spcPct val="50000"/>
              </a:spcBef>
            </a:pPr>
            <a:r>
              <a:rPr lang="en-US" altLang="de-DE" sz="900">
                <a:solidFill>
                  <a:srgbClr val="003399"/>
                </a:solidFill>
              </a:rPr>
              <a:t>Anolyte-Produktion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Grafi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8213" y="1268413"/>
            <a:ext cx="6119812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: abgerundete Ecken 9"/>
          <p:cNvSpPr/>
          <p:nvPr/>
        </p:nvSpPr>
        <p:spPr bwMode="auto">
          <a:xfrm>
            <a:off x="1558925" y="692150"/>
            <a:ext cx="7446963" cy="4318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de-DE" b="0" dirty="0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INNOWATECH Anolyte</a:t>
            </a:r>
            <a:r>
              <a:rPr lang="de-DE" baseline="30000" dirty="0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®</a:t>
            </a:r>
            <a:r>
              <a:rPr lang="de-DE" b="0" dirty="0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 zur Trinkwasser-Behandlung im Pumpwerk</a:t>
            </a:r>
          </a:p>
        </p:txBody>
      </p:sp>
      <p:sp>
        <p:nvSpPr>
          <p:cNvPr id="28675" name="Textfeld 6"/>
          <p:cNvSpPr txBox="1">
            <a:spLocks noChangeArrowheads="1"/>
          </p:cNvSpPr>
          <p:nvPr/>
        </p:nvSpPr>
        <p:spPr bwMode="auto">
          <a:xfrm>
            <a:off x="7391400" y="5516563"/>
            <a:ext cx="2305050" cy="833437"/>
          </a:xfrm>
          <a:prstGeom prst="rect">
            <a:avLst/>
          </a:prstGeom>
          <a:solidFill>
            <a:schemeClr val="bg1"/>
          </a:solidFill>
          <a:ln w="25400">
            <a:solidFill>
              <a:srgbClr val="00499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000">
                <a:solidFill>
                  <a:srgbClr val="00579C"/>
                </a:solidFill>
                <a:latin typeface="Trebuchet MS" pitchFamily="34" charset="0"/>
                <a:cs typeface="Helvetica" pitchFamily="34" charset="0"/>
              </a:rPr>
              <a:t>INNOWATECH Aquadron</a:t>
            </a:r>
            <a:r>
              <a:rPr lang="de-DE" altLang="de-DE" sz="1000" baseline="30000">
                <a:solidFill>
                  <a:srgbClr val="00579C"/>
                </a:solidFill>
                <a:latin typeface="Trebuchet MS" pitchFamily="34" charset="0"/>
                <a:cs typeface="Helvetica" pitchFamily="34" charset="0"/>
              </a:rPr>
              <a:t>®</a:t>
            </a:r>
            <a:r>
              <a:rPr lang="de-DE" sz="1000">
                <a:solidFill>
                  <a:srgbClr val="00579C"/>
                </a:solidFill>
                <a:latin typeface="Trebuchet MS" pitchFamily="34" charset="0"/>
                <a:cs typeface="Helvetica" pitchFamily="34" charset="0"/>
              </a:rPr>
              <a:t> ECO 4.2</a:t>
            </a:r>
          </a:p>
          <a:p>
            <a:pPr eaLnBrk="0" hangingPunct="0"/>
            <a:endParaRPr lang="de-DE" sz="1000">
              <a:solidFill>
                <a:srgbClr val="00579C"/>
              </a:solidFill>
              <a:latin typeface="Trebuchet MS" pitchFamily="34" charset="0"/>
              <a:cs typeface="Helvetica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de-DE" sz="1000" b="0">
                <a:solidFill>
                  <a:srgbClr val="00579C"/>
                </a:solidFill>
                <a:latin typeface="Trebuchet MS" pitchFamily="34" charset="0"/>
                <a:cs typeface="Helvetica" pitchFamily="34" charset="0"/>
              </a:rPr>
              <a:t>Praxisbeispiel </a:t>
            </a:r>
          </a:p>
          <a:p>
            <a:pPr eaLnBrk="0" hangingPunct="0">
              <a:lnSpc>
                <a:spcPct val="150000"/>
              </a:lnSpc>
            </a:pPr>
            <a:r>
              <a:rPr lang="de-DE" sz="1000" b="0">
                <a:solidFill>
                  <a:srgbClr val="00579C"/>
                </a:solidFill>
                <a:latin typeface="Trebuchet MS" pitchFamily="34" charset="0"/>
                <a:cs typeface="Helvetica" pitchFamily="34" charset="0"/>
              </a:rPr>
              <a:t>Wasserwerk Rattstadt</a:t>
            </a:r>
            <a:endParaRPr lang="de-DE" sz="900" b="0">
              <a:solidFill>
                <a:srgbClr val="00579C"/>
              </a:solidFill>
              <a:latin typeface="Trebuchet MS" pitchFamily="34" charset="0"/>
              <a:cs typeface="Helvetica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Grafi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5125" y="1341438"/>
            <a:ext cx="729615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feld 6"/>
          <p:cNvSpPr txBox="1">
            <a:spLocks noChangeArrowheads="1"/>
          </p:cNvSpPr>
          <p:nvPr/>
        </p:nvSpPr>
        <p:spPr bwMode="auto">
          <a:xfrm>
            <a:off x="5808663" y="4908550"/>
            <a:ext cx="3122612" cy="909638"/>
          </a:xfrm>
          <a:prstGeom prst="rect">
            <a:avLst/>
          </a:prstGeom>
          <a:solidFill>
            <a:schemeClr val="bg1"/>
          </a:solidFill>
          <a:ln w="25400">
            <a:solidFill>
              <a:srgbClr val="00499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000">
                <a:solidFill>
                  <a:srgbClr val="00579C"/>
                </a:solidFill>
                <a:latin typeface="Trebuchet MS" pitchFamily="34" charset="0"/>
                <a:cs typeface="Helvetica" pitchFamily="34" charset="0"/>
              </a:rPr>
              <a:t>INNOWATECH Aquadron</a:t>
            </a:r>
            <a:r>
              <a:rPr lang="de-DE" altLang="de-DE" sz="1000" baseline="30000">
                <a:solidFill>
                  <a:srgbClr val="00579C"/>
                </a:solidFill>
                <a:latin typeface="Trebuchet MS" pitchFamily="34" charset="0"/>
                <a:cs typeface="Helvetica" pitchFamily="34" charset="0"/>
              </a:rPr>
              <a:t>®</a:t>
            </a:r>
            <a:r>
              <a:rPr lang="de-DE" sz="1000">
                <a:solidFill>
                  <a:srgbClr val="00579C"/>
                </a:solidFill>
                <a:latin typeface="Trebuchet MS" pitchFamily="34" charset="0"/>
                <a:cs typeface="Helvetica" pitchFamily="34" charset="0"/>
              </a:rPr>
              <a:t> ECO 5.2</a:t>
            </a:r>
          </a:p>
          <a:p>
            <a:pPr eaLnBrk="0" hangingPunct="0">
              <a:lnSpc>
                <a:spcPct val="150000"/>
              </a:lnSpc>
            </a:pPr>
            <a:endParaRPr lang="de-DE" sz="1000" b="0">
              <a:solidFill>
                <a:srgbClr val="00579C"/>
              </a:solidFill>
              <a:latin typeface="Trebuchet MS" pitchFamily="34" charset="0"/>
              <a:cs typeface="Helvetica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de-DE" sz="1000" b="0">
                <a:solidFill>
                  <a:srgbClr val="00579C"/>
                </a:solidFill>
                <a:latin typeface="Trebuchet MS" pitchFamily="34" charset="0"/>
                <a:cs typeface="Helvetica" pitchFamily="34" charset="0"/>
              </a:rPr>
              <a:t>Praxisbeispiel </a:t>
            </a:r>
          </a:p>
          <a:p>
            <a:pPr eaLnBrk="0" hangingPunct="0">
              <a:lnSpc>
                <a:spcPct val="150000"/>
              </a:lnSpc>
            </a:pPr>
            <a:r>
              <a:rPr lang="de-DE" sz="1000" b="0">
                <a:solidFill>
                  <a:srgbClr val="00579C"/>
                </a:solidFill>
                <a:latin typeface="Trebuchet MS" pitchFamily="34" charset="0"/>
                <a:cs typeface="Helvetica" pitchFamily="34" charset="0"/>
              </a:rPr>
              <a:t>Wasserwerk Wört</a:t>
            </a:r>
            <a:endParaRPr lang="de-DE" sz="900" b="0">
              <a:solidFill>
                <a:srgbClr val="00579C"/>
              </a:solidFill>
              <a:latin typeface="Trebuchet MS" pitchFamily="34" charset="0"/>
              <a:cs typeface="Helvetica" pitchFamily="34" charset="0"/>
            </a:endParaRPr>
          </a:p>
        </p:txBody>
      </p:sp>
      <p:sp>
        <p:nvSpPr>
          <p:cNvPr id="7" name="Rechteck: abgerundete Ecken 9"/>
          <p:cNvSpPr/>
          <p:nvPr/>
        </p:nvSpPr>
        <p:spPr bwMode="auto">
          <a:xfrm>
            <a:off x="1558925" y="692150"/>
            <a:ext cx="7446963" cy="4318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de-DE" b="0" dirty="0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INNOWATECH Anolyte</a:t>
            </a:r>
            <a:r>
              <a:rPr lang="de-DE" baseline="30000" dirty="0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®</a:t>
            </a:r>
            <a:r>
              <a:rPr lang="de-DE" b="0" dirty="0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 zur Trinkwasser-Behandlung im Wasserwerk</a:t>
            </a:r>
          </a:p>
        </p:txBody>
      </p:sp>
      <p:sp>
        <p:nvSpPr>
          <p:cNvPr id="29700" name="Text Box 17"/>
          <p:cNvSpPr txBox="1">
            <a:spLocks noChangeArrowheads="1"/>
          </p:cNvSpPr>
          <p:nvPr/>
        </p:nvSpPr>
        <p:spPr bwMode="auto">
          <a:xfrm>
            <a:off x="4295775" y="4105275"/>
            <a:ext cx="1017588" cy="5080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91049" tIns="45524" rIns="91049" bIns="45524" anchor="ctr" anchorCtr="1">
            <a:spAutoFit/>
          </a:bodyPr>
          <a:lstStyle/>
          <a:p>
            <a:pPr algn="ctr" defTabSz="847725">
              <a:spcBef>
                <a:spcPct val="50000"/>
              </a:spcBef>
            </a:pPr>
            <a:r>
              <a:rPr lang="en-US" altLang="de-DE" sz="900">
                <a:solidFill>
                  <a:srgbClr val="003399"/>
                </a:solidFill>
              </a:rPr>
              <a:t>Anolyte- Konzentrat- Vorratstank</a:t>
            </a:r>
          </a:p>
        </p:txBody>
      </p:sp>
      <p:sp>
        <p:nvSpPr>
          <p:cNvPr id="29701" name="Text Box 25"/>
          <p:cNvSpPr txBox="1">
            <a:spLocks noChangeArrowheads="1"/>
          </p:cNvSpPr>
          <p:nvPr/>
        </p:nvSpPr>
        <p:spPr bwMode="auto">
          <a:xfrm>
            <a:off x="6130925" y="3141663"/>
            <a:ext cx="960438" cy="338137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lIns="91049" tIns="45524" rIns="91049" bIns="45524" anchor="ctr">
            <a:spAutoFit/>
          </a:bodyPr>
          <a:lstStyle/>
          <a:p>
            <a:pPr defTabSz="847725"/>
            <a:r>
              <a:rPr lang="en-US" altLang="de-DE" sz="800">
                <a:solidFill>
                  <a:srgbClr val="003399"/>
                </a:solidFill>
              </a:rPr>
              <a:t>Anolyte-</a:t>
            </a:r>
          </a:p>
          <a:p>
            <a:pPr defTabSz="847725"/>
            <a:r>
              <a:rPr lang="en-US" altLang="de-DE" sz="800">
                <a:solidFill>
                  <a:srgbClr val="003399"/>
                </a:solidFill>
              </a:rPr>
              <a:t>Dosierpumpen </a:t>
            </a:r>
          </a:p>
        </p:txBody>
      </p:sp>
      <p:sp>
        <p:nvSpPr>
          <p:cNvPr id="29702" name="Text Box 18"/>
          <p:cNvSpPr txBox="1">
            <a:spLocks noChangeArrowheads="1"/>
          </p:cNvSpPr>
          <p:nvPr/>
        </p:nvSpPr>
        <p:spPr bwMode="auto">
          <a:xfrm>
            <a:off x="2063750" y="3719513"/>
            <a:ext cx="792163" cy="246062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lIns="91049" tIns="45524" rIns="91049" bIns="45524" anchor="ctr">
            <a:spAutoFit/>
          </a:bodyPr>
          <a:lstStyle/>
          <a:p>
            <a:pPr defTabSz="847725">
              <a:spcBef>
                <a:spcPct val="50000"/>
              </a:spcBef>
            </a:pPr>
            <a:r>
              <a:rPr lang="en-US" altLang="de-DE" sz="900">
                <a:solidFill>
                  <a:srgbClr val="003399"/>
                </a:solidFill>
              </a:rPr>
              <a:t>Enthärter</a:t>
            </a:r>
            <a:r>
              <a:rPr lang="en-US" altLang="de-DE" sz="1000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29703" name="Text Box 18"/>
          <p:cNvSpPr txBox="1">
            <a:spLocks noChangeArrowheads="1"/>
          </p:cNvSpPr>
          <p:nvPr/>
        </p:nvSpPr>
        <p:spPr bwMode="auto">
          <a:xfrm>
            <a:off x="1992313" y="5364163"/>
            <a:ext cx="719137" cy="30638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91049" tIns="45524" rIns="91049" bIns="45524" anchor="ctr">
            <a:spAutoFit/>
          </a:bodyPr>
          <a:lstStyle/>
          <a:p>
            <a:pPr defTabSz="847725">
              <a:spcBef>
                <a:spcPct val="50000"/>
              </a:spcBef>
            </a:pPr>
            <a:r>
              <a:rPr lang="en-US" altLang="de-DE" sz="700">
                <a:solidFill>
                  <a:srgbClr val="003399"/>
                </a:solidFill>
              </a:rPr>
              <a:t>Salztank Enthärter </a:t>
            </a:r>
          </a:p>
        </p:txBody>
      </p:sp>
      <p:sp>
        <p:nvSpPr>
          <p:cNvPr id="29704" name="Text Box 18"/>
          <p:cNvSpPr txBox="1">
            <a:spLocks noChangeArrowheads="1"/>
          </p:cNvSpPr>
          <p:nvPr/>
        </p:nvSpPr>
        <p:spPr bwMode="auto">
          <a:xfrm>
            <a:off x="2544763" y="4630738"/>
            <a:ext cx="792162" cy="41433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91049" tIns="45524" rIns="91049" bIns="45524" anchor="ctr">
            <a:spAutoFit/>
          </a:bodyPr>
          <a:lstStyle/>
          <a:p>
            <a:pPr defTabSz="847725">
              <a:spcBef>
                <a:spcPct val="50000"/>
              </a:spcBef>
            </a:pPr>
            <a:r>
              <a:rPr lang="en-US" altLang="de-DE" sz="700">
                <a:solidFill>
                  <a:srgbClr val="003399"/>
                </a:solidFill>
              </a:rPr>
              <a:t>Salztank Anolyte-Produktion </a:t>
            </a:r>
          </a:p>
        </p:txBody>
      </p:sp>
      <p:sp>
        <p:nvSpPr>
          <p:cNvPr id="29705" name="Text Box 17"/>
          <p:cNvSpPr txBox="1">
            <a:spLocks noChangeArrowheads="1"/>
          </p:cNvSpPr>
          <p:nvPr/>
        </p:nvSpPr>
        <p:spPr bwMode="auto">
          <a:xfrm>
            <a:off x="3000375" y="3295650"/>
            <a:ext cx="1017588" cy="3683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91049" tIns="45524" rIns="91049" bIns="45524" anchor="ctr" anchorCtr="1">
            <a:spAutoFit/>
          </a:bodyPr>
          <a:lstStyle/>
          <a:p>
            <a:pPr algn="ctr" defTabSz="847725">
              <a:spcBef>
                <a:spcPct val="50000"/>
              </a:spcBef>
            </a:pPr>
            <a:r>
              <a:rPr lang="en-US" altLang="de-DE" sz="900">
                <a:solidFill>
                  <a:srgbClr val="003399"/>
                </a:solidFill>
              </a:rPr>
              <a:t>Anolyte-Produktion</a:t>
            </a:r>
          </a:p>
        </p:txBody>
      </p:sp>
      <p:sp>
        <p:nvSpPr>
          <p:cNvPr id="29706" name="Text Box 25"/>
          <p:cNvSpPr txBox="1">
            <a:spLocks noChangeArrowheads="1"/>
          </p:cNvSpPr>
          <p:nvPr/>
        </p:nvSpPr>
        <p:spPr bwMode="auto">
          <a:xfrm>
            <a:off x="7824788" y="3079750"/>
            <a:ext cx="960437" cy="338138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lIns="91049" tIns="45524" rIns="91049" bIns="45524" anchor="ctr">
            <a:spAutoFit/>
          </a:bodyPr>
          <a:lstStyle/>
          <a:p>
            <a:pPr defTabSz="847725"/>
            <a:r>
              <a:rPr lang="en-US" altLang="de-DE" sz="800">
                <a:solidFill>
                  <a:srgbClr val="003399"/>
                </a:solidFill>
              </a:rPr>
              <a:t>Multi-Mess-Center (MMC)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: abgerundete Ecken 2"/>
          <p:cNvSpPr/>
          <p:nvPr/>
        </p:nvSpPr>
        <p:spPr bwMode="auto">
          <a:xfrm>
            <a:off x="2063750" y="476250"/>
            <a:ext cx="7200900" cy="4318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847725" eaLnBrk="0" hangingPunct="0">
              <a:defRPr/>
            </a:pPr>
            <a:r>
              <a:rPr lang="de-DE" b="0" dirty="0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INNOWATECH Hygienekonzepte zur Desinfektion und Keimreduktion</a:t>
            </a:r>
            <a:endParaRPr lang="de-DE" b="0" dirty="0">
              <a:solidFill>
                <a:srgbClr val="004F9F"/>
              </a:solidFill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31746" name="Textfeld 3"/>
          <p:cNvSpPr txBox="1">
            <a:spLocks noChangeArrowheads="1"/>
          </p:cNvSpPr>
          <p:nvPr/>
        </p:nvSpPr>
        <p:spPr bwMode="auto">
          <a:xfrm>
            <a:off x="5303838" y="1268413"/>
            <a:ext cx="5761037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§"/>
            </a:pPr>
            <a:r>
              <a:rPr lang="de-DE" sz="1600" b="0">
                <a:solidFill>
                  <a:srgbClr val="004991"/>
                </a:solidFill>
                <a:latin typeface="Trebuchet MS" pitchFamily="34" charset="0"/>
              </a:rPr>
              <a:t>Desinfektion der Oberflächen von Wassertanks- und Reservoirs</a:t>
            </a:r>
            <a:endParaRPr lang="de-DE" sz="1600">
              <a:solidFill>
                <a:srgbClr val="004991"/>
              </a:solidFill>
              <a:latin typeface="Trebuchet MS" pitchFamily="34" charset="0"/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§"/>
            </a:pPr>
            <a:r>
              <a:rPr lang="de-DE" sz="1600" b="0">
                <a:solidFill>
                  <a:srgbClr val="004991"/>
                </a:solidFill>
                <a:latin typeface="Trebuchet MS" pitchFamily="34" charset="0"/>
              </a:rPr>
              <a:t>Desinfektion von Rohren, Armaturen und Fittings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§"/>
            </a:pPr>
            <a:r>
              <a:rPr lang="de-DE" sz="1600" b="0">
                <a:solidFill>
                  <a:srgbClr val="004991"/>
                </a:solidFill>
                <a:latin typeface="Trebuchet MS" pitchFamily="34" charset="0"/>
              </a:rPr>
              <a:t>Desinfektion von Oberflächen, Werkzeugen, usw.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§"/>
            </a:pPr>
            <a:r>
              <a:rPr lang="de-DE" sz="1600" b="0">
                <a:solidFill>
                  <a:srgbClr val="004991"/>
                </a:solidFill>
                <a:latin typeface="Trebuchet MS" pitchFamily="34" charset="0"/>
              </a:rPr>
              <a:t>Desinfektion von UF – Anlagen </a:t>
            </a:r>
          </a:p>
          <a:p>
            <a:pPr marL="342900" indent="-342900" eaLnBrk="0" hangingPunct="0">
              <a:lnSpc>
                <a:spcPct val="200000"/>
              </a:lnSpc>
              <a:buFont typeface="Wingdings" pitchFamily="2" charset="2"/>
              <a:buChar char="§"/>
            </a:pPr>
            <a:r>
              <a:rPr lang="de-DE" sz="1600" b="0">
                <a:solidFill>
                  <a:srgbClr val="004991"/>
                </a:solidFill>
                <a:latin typeface="Trebuchet MS" pitchFamily="34" charset="0"/>
              </a:rPr>
              <a:t>Desinfektion über CIP-Anlagen</a:t>
            </a:r>
          </a:p>
          <a:p>
            <a:pPr marL="342900" indent="-342900" eaLnBrk="0" hangingPunct="0">
              <a:lnSpc>
                <a:spcPct val="200000"/>
              </a:lnSpc>
              <a:buFont typeface="Wingdings" pitchFamily="2" charset="2"/>
              <a:buChar char="§"/>
            </a:pPr>
            <a:r>
              <a:rPr lang="de-DE" sz="1600" b="0">
                <a:solidFill>
                  <a:srgbClr val="004991"/>
                </a:solidFill>
                <a:latin typeface="Trebuchet MS" pitchFamily="34" charset="0"/>
              </a:rPr>
              <a:t>Desinfektion von Räumen durch Verneblung</a:t>
            </a:r>
          </a:p>
        </p:txBody>
      </p:sp>
      <p:pic>
        <p:nvPicPr>
          <p:cNvPr id="31747" name="Grafik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725" y="1362075"/>
            <a:ext cx="429895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48" name="Gruppieren 1"/>
          <p:cNvGrpSpPr>
            <a:grpSpLocks/>
          </p:cNvGrpSpPr>
          <p:nvPr/>
        </p:nvGrpSpPr>
        <p:grpSpPr bwMode="auto">
          <a:xfrm>
            <a:off x="582613" y="3940175"/>
            <a:ext cx="4405312" cy="2290763"/>
            <a:chOff x="989279" y="3908942"/>
            <a:chExt cx="4405679" cy="2290776"/>
          </a:xfrm>
        </p:grpSpPr>
        <p:pic>
          <p:nvPicPr>
            <p:cNvPr id="31749" name="Grafik 18"/>
            <p:cNvPicPr>
              <a:picLocks noChangeAspect="1"/>
            </p:cNvPicPr>
            <p:nvPr/>
          </p:nvPicPr>
          <p:blipFill>
            <a:blip r:embed="rId3"/>
            <a:srcRect l="-5557" t="-73"/>
            <a:stretch>
              <a:fillRect/>
            </a:stretch>
          </p:blipFill>
          <p:spPr bwMode="auto">
            <a:xfrm>
              <a:off x="989279" y="3908942"/>
              <a:ext cx="2502540" cy="2290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0" name="Grafik 15"/>
            <p:cNvPicPr>
              <a:picLocks noChangeAspect="1"/>
            </p:cNvPicPr>
            <p:nvPr/>
          </p:nvPicPr>
          <p:blipFill>
            <a:blip r:embed="rId4"/>
            <a:srcRect l="-2"/>
            <a:stretch>
              <a:fillRect/>
            </a:stretch>
          </p:blipFill>
          <p:spPr bwMode="auto">
            <a:xfrm rot="5400000">
              <a:off x="3340091" y="4144851"/>
              <a:ext cx="2290775" cy="1818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 bwMode="auto">
          <a:xfrm>
            <a:off x="5132388" y="5516563"/>
            <a:ext cx="2443162" cy="4143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 defTabSz="635794">
              <a:defRPr/>
            </a:pPr>
            <a:endParaRPr lang="de-DE" sz="1275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2770" name="Textfeld 2"/>
          <p:cNvSpPr txBox="1">
            <a:spLocks noChangeArrowheads="1"/>
          </p:cNvSpPr>
          <p:nvPr/>
        </p:nvSpPr>
        <p:spPr bwMode="auto">
          <a:xfrm>
            <a:off x="965200" y="1179513"/>
            <a:ext cx="3330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0">
                <a:solidFill>
                  <a:srgbClr val="004991"/>
                </a:solidFill>
                <a:latin typeface="Trebuchet MS" pitchFamily="34" charset="0"/>
              </a:rPr>
              <a:t>INNOWATECH Anolyte</a:t>
            </a:r>
            <a:r>
              <a:rPr lang="de-DE" sz="2000" b="0" baseline="30000">
                <a:solidFill>
                  <a:srgbClr val="004991"/>
                </a:solidFill>
                <a:latin typeface="Trebuchet MS" pitchFamily="34" charset="0"/>
              </a:rPr>
              <a:t>®</a:t>
            </a:r>
          </a:p>
        </p:txBody>
      </p:sp>
      <p:sp>
        <p:nvSpPr>
          <p:cNvPr id="32771" name="Textfeld 8"/>
          <p:cNvSpPr txBox="1">
            <a:spLocks noChangeArrowheads="1"/>
          </p:cNvSpPr>
          <p:nvPr/>
        </p:nvSpPr>
        <p:spPr bwMode="auto">
          <a:xfrm>
            <a:off x="6005513" y="1179513"/>
            <a:ext cx="3421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0">
                <a:solidFill>
                  <a:srgbClr val="004991"/>
                </a:solidFill>
                <a:latin typeface="Trebuchet MS" pitchFamily="34" charset="0"/>
              </a:rPr>
              <a:t>Chlordioxid</a:t>
            </a:r>
          </a:p>
        </p:txBody>
      </p:sp>
      <p:grpSp>
        <p:nvGrpSpPr>
          <p:cNvPr id="32772" name="Gruppieren 16"/>
          <p:cNvGrpSpPr>
            <a:grpSpLocks/>
          </p:cNvGrpSpPr>
          <p:nvPr/>
        </p:nvGrpSpPr>
        <p:grpSpPr bwMode="auto">
          <a:xfrm>
            <a:off x="1055688" y="1719263"/>
            <a:ext cx="4759325" cy="4579937"/>
            <a:chOff x="6214337" y="1737815"/>
            <a:chExt cx="4722021" cy="4580505"/>
          </a:xfrm>
        </p:grpSpPr>
        <p:sp>
          <p:nvSpPr>
            <p:cNvPr id="32779" name="Rechteck 1"/>
            <p:cNvSpPr>
              <a:spLocks noChangeArrowheads="1"/>
            </p:cNvSpPr>
            <p:nvPr/>
          </p:nvSpPr>
          <p:spPr bwMode="auto">
            <a:xfrm>
              <a:off x="6214337" y="1737815"/>
              <a:ext cx="4722021" cy="4580505"/>
            </a:xfrm>
            <a:prstGeom prst="rect">
              <a:avLst/>
            </a:prstGeom>
            <a:solidFill>
              <a:schemeClr val="bg1"/>
            </a:solidFill>
            <a:ln w="82550" algn="ctr">
              <a:solidFill>
                <a:srgbClr val="92D050"/>
              </a:solidFill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defTabSz="685800"/>
              <a:r>
                <a:rPr lang="de-DE" sz="1400" b="0">
                  <a:solidFill>
                    <a:srgbClr val="000000"/>
                  </a:solidFill>
                </a:rPr>
                <a:t>	</a:t>
              </a:r>
            </a:p>
            <a:p>
              <a:pPr algn="ctr" defTabSz="685800"/>
              <a:endParaRPr lang="de-DE" sz="1400">
                <a:solidFill>
                  <a:srgbClr val="000000"/>
                </a:solidFill>
              </a:endParaRPr>
            </a:p>
            <a:p>
              <a:pPr algn="ctr" defTabSz="685800"/>
              <a:endParaRPr lang="de-DE" sz="1400">
                <a:solidFill>
                  <a:srgbClr val="000000"/>
                </a:solidFill>
              </a:endParaRPr>
            </a:p>
            <a:p>
              <a:pPr algn="ctr" defTabSz="685800"/>
              <a:endParaRPr lang="de-DE" sz="1400">
                <a:solidFill>
                  <a:srgbClr val="000000"/>
                </a:solidFill>
              </a:endParaRPr>
            </a:p>
            <a:p>
              <a:pPr algn="ctr" defTabSz="685800"/>
              <a:endParaRPr lang="de-DE" sz="1400">
                <a:solidFill>
                  <a:srgbClr val="000000"/>
                </a:solidFill>
              </a:endParaRPr>
            </a:p>
            <a:p>
              <a:pPr algn="ctr" defTabSz="685800"/>
              <a:endParaRPr lang="de-DE" sz="1400" b="0">
                <a:solidFill>
                  <a:srgbClr val="000000"/>
                </a:solidFill>
              </a:endParaRPr>
            </a:p>
            <a:p>
              <a:pPr marL="557213" lvl="1" indent="-214313" defTabSz="685800">
                <a:buFont typeface="Wingdings" pitchFamily="2" charset="2"/>
                <a:buChar char="ü"/>
              </a:pPr>
              <a:endParaRPr lang="de-DE" sz="1400" b="0">
                <a:solidFill>
                  <a:srgbClr val="000000"/>
                </a:solidFill>
              </a:endParaRPr>
            </a:p>
          </p:txBody>
        </p:sp>
        <p:pic>
          <p:nvPicPr>
            <p:cNvPr id="32780" name="Grafik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686491" y="1912656"/>
              <a:ext cx="888266" cy="888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1" name="Grafik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25230" y="2970728"/>
              <a:ext cx="4500232" cy="3243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773" name="Grafik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4563" y="1700213"/>
            <a:ext cx="46799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feld 9"/>
          <p:cNvSpPr txBox="1">
            <a:spLocks noChangeArrowheads="1"/>
          </p:cNvSpPr>
          <p:nvPr/>
        </p:nvSpPr>
        <p:spPr bwMode="auto">
          <a:xfrm>
            <a:off x="6096000" y="2852738"/>
            <a:ext cx="4464050" cy="3384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de-DE"/>
          </a:p>
        </p:txBody>
      </p:sp>
      <p:pic>
        <p:nvPicPr>
          <p:cNvPr id="32775" name="Grafik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3338" y="2852738"/>
            <a:ext cx="3744912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Textfeld 10"/>
          <p:cNvSpPr txBox="1">
            <a:spLocks noChangeArrowheads="1"/>
          </p:cNvSpPr>
          <p:nvPr/>
        </p:nvSpPr>
        <p:spPr bwMode="auto">
          <a:xfrm>
            <a:off x="1127125" y="2781300"/>
            <a:ext cx="4608513" cy="3455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de-DE"/>
          </a:p>
        </p:txBody>
      </p:sp>
      <p:pic>
        <p:nvPicPr>
          <p:cNvPr id="32777" name="Grafik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36663" y="2889250"/>
            <a:ext cx="4410075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eck: abgerundete Ecken 12"/>
          <p:cNvSpPr/>
          <p:nvPr/>
        </p:nvSpPr>
        <p:spPr bwMode="auto">
          <a:xfrm>
            <a:off x="3319463" y="398463"/>
            <a:ext cx="5476875" cy="4318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 anchor="ctr"/>
          <a:lstStyle/>
          <a:p>
            <a:pPr algn="ctr" defTabSz="685800" eaLnBrk="0" hangingPunct="0">
              <a:defRPr/>
            </a:pPr>
            <a:r>
              <a:rPr lang="de-DE" dirty="0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Vergleich INNOWATECH </a:t>
            </a:r>
            <a:r>
              <a:rPr lang="de-DE" dirty="0" err="1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Anolyte</a:t>
            </a:r>
            <a:r>
              <a:rPr lang="de-DE" baseline="30000" dirty="0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® </a:t>
            </a:r>
            <a:r>
              <a:rPr lang="de-DE" dirty="0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mit Chlordioxid</a:t>
            </a:r>
            <a:endParaRPr lang="de-DE" baseline="30000" dirty="0">
              <a:solidFill>
                <a:srgbClr val="004991"/>
              </a:solidFill>
              <a:latin typeface="Trebuchet MS" panose="020B0603020202020204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3"/>
          <p:cNvGraphicFramePr>
            <a:graphicFrameLocks noGrp="1"/>
          </p:cNvGraphicFramePr>
          <p:nvPr/>
        </p:nvGraphicFramePr>
        <p:xfrm>
          <a:off x="1104900" y="914400"/>
          <a:ext cx="9450388" cy="56515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740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8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1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1763">
                <a:tc>
                  <a:txBody>
                    <a:bodyPr/>
                    <a:lstStyle/>
                    <a:p>
                      <a:pPr algn="l"/>
                      <a:endParaRPr lang="de-DE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rgbClr val="003E8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INNOWATECH Anolyte</a:t>
                      </a:r>
                      <a:r>
                        <a:rPr kumimoji="0" lang="de-DE" sz="180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®</a:t>
                      </a:r>
                      <a:endParaRPr lang="de-DE" sz="16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rgbClr val="003E8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Chlordioxid</a:t>
                      </a:r>
                    </a:p>
                  </a:txBody>
                  <a:tcPr anchor="ctr">
                    <a:solidFill>
                      <a:srgbClr val="003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1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Kennzeichnungspflicht</a:t>
                      </a:r>
                      <a:endParaRPr lang="de-DE" sz="1600" b="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tc>
                  <a:txBody>
                    <a:bodyPr/>
                    <a:lstStyle/>
                    <a:p>
                      <a:r>
                        <a:rPr lang="de-DE" sz="1050" b="0" i="0" u="none" strike="noStrike" kern="1200" baseline="0" dirty="0">
                          <a:solidFill>
                            <a:srgbClr val="004991"/>
                          </a:solidFill>
                          <a:latin typeface="Trebuchet MS" panose="020B0603020202020204" pitchFamily="34" charset="0"/>
                          <a:ea typeface="+mn-ea"/>
                          <a:cs typeface="Helvetica" panose="020B0604020202020204" pitchFamily="34" charset="0"/>
                        </a:rPr>
                        <a:t>  </a:t>
                      </a:r>
                    </a:p>
                    <a:p>
                      <a:r>
                        <a:rPr lang="de-DE" sz="1050" b="0" i="0" u="none" strike="noStrike" kern="1200" baseline="0" dirty="0">
                          <a:solidFill>
                            <a:srgbClr val="004991"/>
                          </a:solidFill>
                          <a:latin typeface="Trebuchet MS" panose="020B0603020202020204" pitchFamily="34" charset="0"/>
                          <a:ea typeface="+mn-ea"/>
                          <a:cs typeface="Helvetica" panose="020B0604020202020204" pitchFamily="34" charset="0"/>
                        </a:rPr>
                        <a:t>            </a:t>
                      </a:r>
                      <a:r>
                        <a:rPr lang="de-DE" sz="1100" b="0" i="0" u="none" strike="noStrike" kern="1200" baseline="0" dirty="0">
                          <a:solidFill>
                            <a:srgbClr val="004991"/>
                          </a:solidFill>
                          <a:latin typeface="Trebuchet MS" panose="020B0603020202020204" pitchFamily="34" charset="0"/>
                          <a:ea typeface="+mn-ea"/>
                          <a:cs typeface="Helvetica" panose="020B0604020202020204" pitchFamily="34" charset="0"/>
                        </a:rPr>
                        <a:t>KENNZEICHNUNG nach </a:t>
                      </a:r>
                      <a:r>
                        <a:rPr lang="de-DE" sz="1100" b="0" i="0" u="none" strike="noStrike" kern="1200" baseline="0" dirty="0" err="1">
                          <a:solidFill>
                            <a:srgbClr val="004991"/>
                          </a:solidFill>
                          <a:latin typeface="Trebuchet MS" panose="020B0603020202020204" pitchFamily="34" charset="0"/>
                          <a:ea typeface="+mn-ea"/>
                          <a:cs typeface="Helvetica" panose="020B0604020202020204" pitchFamily="34" charset="0"/>
                        </a:rPr>
                        <a:t>GefStVo</a:t>
                      </a:r>
                      <a:r>
                        <a:rPr lang="de-DE" sz="1100" b="0" i="0" u="none" strike="noStrike" kern="1200" baseline="0" dirty="0">
                          <a:solidFill>
                            <a:srgbClr val="004991"/>
                          </a:solidFill>
                          <a:latin typeface="Trebuchet MS" panose="020B0603020202020204" pitchFamily="34" charset="0"/>
                          <a:ea typeface="+mn-ea"/>
                          <a:cs typeface="Helvetica" panose="020B0604020202020204" pitchFamily="34" charset="0"/>
                        </a:rPr>
                        <a:t> entfällt </a:t>
                      </a:r>
                      <a:endParaRPr lang="de-DE" sz="1000" b="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40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8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Ausgangssubstanzen</a:t>
                      </a:r>
                      <a:endParaRPr lang="de-DE" sz="1600" b="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Wasser und Kochsalz</a:t>
                      </a:r>
                      <a:endParaRPr lang="de-DE" sz="140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Salzsäure</a:t>
                      </a:r>
                      <a:r>
                        <a:rPr lang="de-DE" sz="1400" baseline="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 und </a:t>
                      </a:r>
                      <a:r>
                        <a:rPr lang="de-DE" sz="14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Chlor oder Chlorit</a:t>
                      </a:r>
                      <a:endParaRPr lang="de-DE" sz="140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9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Aggregatzustand</a:t>
                      </a:r>
                      <a:endParaRPr lang="de-DE" sz="1600" b="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flüssig, farblos, </a:t>
                      </a:r>
                      <a:r>
                        <a:rPr lang="de-DE" sz="1400" baseline="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                                        </a:t>
                      </a:r>
                      <a:r>
                        <a:rPr lang="de-DE" sz="14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Aussehen und Dichte wie Wasser</a:t>
                      </a:r>
                      <a:endParaRPr lang="de-DE" sz="140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gasförmig in Wasser gelöst</a:t>
                      </a:r>
                      <a:endParaRPr lang="de-DE" sz="140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0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Temperaturbeständigkeit/ Wasserlöslichkeit  </a:t>
                      </a:r>
                      <a:endParaRPr lang="de-DE" sz="1600" b="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Stabil bei Temperaturen von </a:t>
                      </a:r>
                      <a:br>
                        <a:rPr lang="de-DE" sz="14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</a:br>
                      <a:r>
                        <a:rPr lang="de-DE" sz="14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0°C – 95°C </a:t>
                      </a:r>
                      <a:endParaRPr lang="de-DE" sz="140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ab 32°C erhöhtes</a:t>
                      </a:r>
                      <a:r>
                        <a:rPr lang="de-DE" sz="1400" baseline="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 Ausgasen</a:t>
                      </a:r>
                      <a:r>
                        <a:rPr lang="de-DE" sz="14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, </a:t>
                      </a:r>
                      <a:br>
                        <a:rPr lang="de-DE" sz="14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</a:br>
                      <a:r>
                        <a:rPr lang="de-DE" sz="14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ab 45°C Zerfall zu Aktivchlor und Sauerstoff</a:t>
                      </a:r>
                      <a:endParaRPr lang="de-DE" sz="140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6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0" kern="12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Helvetica" panose="020B0604020202020204" pitchFamily="34" charset="0"/>
                        </a:rPr>
                        <a:t>Stabilität</a:t>
                      </a:r>
                      <a:endParaRPr lang="de-DE" sz="1400" b="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&gt; 6 Monate, auf Anforderung auch länger</a:t>
                      </a:r>
                    </a:p>
                  </a:txBody>
                  <a:tcPr marL="5242" marR="5242" marT="5242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wenige Stunden </a:t>
                      </a:r>
                    </a:p>
                  </a:txBody>
                  <a:tcPr marL="5242" marR="5242" marT="524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6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pH- Wert</a:t>
                      </a:r>
                      <a:endParaRPr lang="de-DE" sz="1600" b="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6,7 -7,2</a:t>
                      </a:r>
                      <a:endParaRPr lang="de-DE" sz="140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de-DE" sz="14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meist pH-sauer </a:t>
                      </a:r>
                      <a:r>
                        <a:rPr lang="de-DE" sz="105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(abhängig vom Verfahren)</a:t>
                      </a:r>
                    </a:p>
                  </a:txBody>
                  <a:tcPr marL="5242" marR="5242" marT="5242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3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Wirkstoffkonzentration</a:t>
                      </a:r>
                      <a:r>
                        <a:rPr lang="de-DE" sz="1400" b="0" baseline="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                  </a:t>
                      </a:r>
                      <a:r>
                        <a:rPr lang="de-DE" sz="1400" b="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freies Chlor,</a:t>
                      </a:r>
                      <a:r>
                        <a:rPr lang="de-DE" sz="1400" b="0" baseline="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 bzw. Chlordioxid</a:t>
                      </a:r>
                      <a:endParaRPr lang="de-DE" sz="1600" b="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250 – 1.500 mg/l </a:t>
                      </a:r>
                      <a:endParaRPr lang="de-DE" sz="140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2.000 – 6.000 mg/l </a:t>
                      </a:r>
                      <a:endParaRPr lang="de-DE" sz="140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9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Chlorat - Bildung</a:t>
                      </a:r>
                      <a:endParaRPr lang="de-DE" sz="1600" b="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gering, &lt; 1% des freien Chlors</a:t>
                      </a:r>
                      <a:endParaRPr lang="de-DE" sz="140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unterschiedlich hoch je nach Verfahren   </a:t>
                      </a:r>
                      <a:endParaRPr lang="de-DE" sz="140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4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Chlorit -  Bildung</a:t>
                      </a:r>
                      <a:endParaRPr lang="de-DE" sz="1600" b="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keine</a:t>
                      </a:r>
                      <a:endParaRPr lang="de-DE" sz="140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hoch - je nach ClO</a:t>
                      </a:r>
                      <a:r>
                        <a:rPr lang="de-DE" sz="1400" baseline="-250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de-DE" sz="14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-Konzentration </a:t>
                      </a:r>
                      <a:endParaRPr lang="de-DE" sz="140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32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Abwasser</a:t>
                      </a:r>
                      <a:endParaRPr lang="de-DE" sz="1600" b="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tc>
                  <a:txBody>
                    <a:bodyPr/>
                    <a:lstStyle/>
                    <a:p>
                      <a:pPr marL="0" marR="0" lvl="0" indent="0" algn="l" defTabSz="73805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99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Keine Belastung des  Abwasser kein AOX, THM 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991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tc>
                  <a:txBody>
                    <a:bodyPr/>
                    <a:lstStyle/>
                    <a:p>
                      <a:pPr marL="0" marR="0" lvl="0" indent="0" algn="l" defTabSz="73805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99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Keine Belastung des  Abwasser kein AOX, THM 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991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754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Betriebskosten </a:t>
                      </a:r>
                      <a:endParaRPr lang="de-DE" sz="1600" b="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5,00 - 10,00 €  </a:t>
                      </a: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für  1.000 Liter Anolyte Konzentrat</a:t>
                      </a:r>
                      <a:endParaRPr lang="de-DE" sz="140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Hohe Kosten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05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Zusätzliche</a:t>
                      </a:r>
                      <a:r>
                        <a:rPr lang="de-DE" sz="1050" baseline="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 Kosten für </a:t>
                      </a:r>
                      <a:r>
                        <a:rPr lang="de-DE" sz="105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Überwachungseinrichtungen, Wartung und Instandhaltung, Installationsort, Schutzkleidung,</a:t>
                      </a:r>
                      <a:r>
                        <a:rPr lang="de-DE" sz="1050" baseline="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 Mitarbeiterschulung</a:t>
                      </a:r>
                    </a:p>
                  </a:txBody>
                  <a:tcPr marL="5242" marR="5242" marT="5242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3830" name="Textfeld 1"/>
          <p:cNvSpPr txBox="1">
            <a:spLocks noChangeArrowheads="1"/>
          </p:cNvSpPr>
          <p:nvPr/>
        </p:nvSpPr>
        <p:spPr bwMode="auto">
          <a:xfrm>
            <a:off x="3227388" y="150813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de-DE"/>
          </a:p>
        </p:txBody>
      </p:sp>
      <p:sp>
        <p:nvSpPr>
          <p:cNvPr id="8" name="Rechteck: abgerundete Ecken 7"/>
          <p:cNvSpPr/>
          <p:nvPr/>
        </p:nvSpPr>
        <p:spPr bwMode="auto">
          <a:xfrm>
            <a:off x="3319463" y="398463"/>
            <a:ext cx="5476875" cy="4318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 anchor="ctr"/>
          <a:lstStyle/>
          <a:p>
            <a:pPr algn="ctr" defTabSz="685800" eaLnBrk="0" hangingPunct="0">
              <a:defRPr/>
            </a:pPr>
            <a:r>
              <a:rPr lang="de-DE" dirty="0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Vergleich INNOWATECH </a:t>
            </a:r>
            <a:r>
              <a:rPr lang="de-DE" dirty="0" err="1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Anolyte</a:t>
            </a:r>
            <a:r>
              <a:rPr lang="de-DE" baseline="30000" dirty="0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® </a:t>
            </a:r>
            <a:r>
              <a:rPr lang="de-DE" dirty="0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mit Chlordioxid</a:t>
            </a:r>
            <a:endParaRPr lang="de-DE" baseline="30000" dirty="0">
              <a:solidFill>
                <a:srgbClr val="004991"/>
              </a:solidFill>
              <a:latin typeface="Trebuchet MS" panose="020B0603020202020204" pitchFamily="34" charset="0"/>
              <a:cs typeface="+mn-cs"/>
            </a:endParaRPr>
          </a:p>
        </p:txBody>
      </p:sp>
      <p:pic>
        <p:nvPicPr>
          <p:cNvPr id="33832" name="Grafik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7775" y="1298575"/>
            <a:ext cx="45243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33" name="Grafik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5688" y="1298575"/>
            <a:ext cx="16891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 bwMode="auto">
          <a:xfrm>
            <a:off x="5132388" y="5516563"/>
            <a:ext cx="2443162" cy="4143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 defTabSz="635794">
              <a:defRPr/>
            </a:pPr>
            <a:endParaRPr lang="de-DE" sz="1275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Rechteck: abgerundete Ecken 4"/>
          <p:cNvSpPr/>
          <p:nvPr/>
        </p:nvSpPr>
        <p:spPr bwMode="auto">
          <a:xfrm>
            <a:off x="1416050" y="542925"/>
            <a:ext cx="8135938" cy="4318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 defTabSz="685800" eaLnBrk="0" hangingPunct="0">
              <a:defRPr/>
            </a:pPr>
            <a:r>
              <a:rPr lang="de-DE" b="0" dirty="0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Vergleich INNOWATECH Aquadron</a:t>
            </a:r>
            <a:r>
              <a:rPr lang="de-DE" b="0" baseline="30000" dirty="0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® </a:t>
            </a:r>
            <a:r>
              <a:rPr lang="de-DE" b="0" dirty="0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- sonstige Elektrolyse-Anlagentechnik </a:t>
            </a:r>
          </a:p>
        </p:txBody>
      </p:sp>
      <p:sp>
        <p:nvSpPr>
          <p:cNvPr id="34819" name="Textfeld 2"/>
          <p:cNvSpPr txBox="1">
            <a:spLocks noChangeArrowheads="1"/>
          </p:cNvSpPr>
          <p:nvPr/>
        </p:nvSpPr>
        <p:spPr bwMode="auto">
          <a:xfrm>
            <a:off x="965200" y="1179513"/>
            <a:ext cx="3330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0">
                <a:solidFill>
                  <a:srgbClr val="004991"/>
                </a:solidFill>
                <a:latin typeface="Trebuchet MS" pitchFamily="34" charset="0"/>
              </a:rPr>
              <a:t>INNOWATECH Anolyte</a:t>
            </a:r>
            <a:r>
              <a:rPr lang="de-DE" sz="2000" b="0" baseline="30000">
                <a:solidFill>
                  <a:srgbClr val="004991"/>
                </a:solidFill>
                <a:latin typeface="Trebuchet MS" pitchFamily="34" charset="0"/>
              </a:rPr>
              <a:t>®</a:t>
            </a:r>
          </a:p>
        </p:txBody>
      </p:sp>
      <p:sp>
        <p:nvSpPr>
          <p:cNvPr id="34820" name="Textfeld 8"/>
          <p:cNvSpPr txBox="1">
            <a:spLocks noChangeArrowheads="1"/>
          </p:cNvSpPr>
          <p:nvPr/>
        </p:nvSpPr>
        <p:spPr bwMode="auto">
          <a:xfrm>
            <a:off x="6005513" y="1179513"/>
            <a:ext cx="3421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0">
                <a:solidFill>
                  <a:srgbClr val="004991"/>
                </a:solidFill>
                <a:latin typeface="Trebuchet MS" pitchFamily="34" charset="0"/>
              </a:rPr>
              <a:t>Natriumhypochlorit</a:t>
            </a:r>
          </a:p>
        </p:txBody>
      </p:sp>
      <p:grpSp>
        <p:nvGrpSpPr>
          <p:cNvPr id="34821" name="Gruppieren 16"/>
          <p:cNvGrpSpPr>
            <a:grpSpLocks/>
          </p:cNvGrpSpPr>
          <p:nvPr/>
        </p:nvGrpSpPr>
        <p:grpSpPr bwMode="auto">
          <a:xfrm>
            <a:off x="1055688" y="1719263"/>
            <a:ext cx="4759325" cy="4579937"/>
            <a:chOff x="6214337" y="1737815"/>
            <a:chExt cx="4722021" cy="4580505"/>
          </a:xfrm>
        </p:grpSpPr>
        <p:sp>
          <p:nvSpPr>
            <p:cNvPr id="34828" name="Rechteck 1"/>
            <p:cNvSpPr>
              <a:spLocks noChangeArrowheads="1"/>
            </p:cNvSpPr>
            <p:nvPr/>
          </p:nvSpPr>
          <p:spPr bwMode="auto">
            <a:xfrm>
              <a:off x="6214337" y="1737815"/>
              <a:ext cx="4722021" cy="4580505"/>
            </a:xfrm>
            <a:prstGeom prst="rect">
              <a:avLst/>
            </a:prstGeom>
            <a:solidFill>
              <a:schemeClr val="bg1"/>
            </a:solidFill>
            <a:ln w="82550" algn="ctr">
              <a:solidFill>
                <a:srgbClr val="92D050"/>
              </a:solidFill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defTabSz="685800"/>
              <a:r>
                <a:rPr lang="de-DE" sz="1400" b="0">
                  <a:solidFill>
                    <a:srgbClr val="000000"/>
                  </a:solidFill>
                </a:rPr>
                <a:t>	</a:t>
              </a:r>
            </a:p>
            <a:p>
              <a:pPr algn="ctr" defTabSz="685800"/>
              <a:endParaRPr lang="de-DE" sz="1400">
                <a:solidFill>
                  <a:srgbClr val="000000"/>
                </a:solidFill>
              </a:endParaRPr>
            </a:p>
            <a:p>
              <a:pPr algn="ctr" defTabSz="685800"/>
              <a:endParaRPr lang="de-DE" sz="1400">
                <a:solidFill>
                  <a:srgbClr val="000000"/>
                </a:solidFill>
              </a:endParaRPr>
            </a:p>
            <a:p>
              <a:pPr algn="ctr" defTabSz="685800"/>
              <a:endParaRPr lang="de-DE" sz="1400">
                <a:solidFill>
                  <a:srgbClr val="000000"/>
                </a:solidFill>
              </a:endParaRPr>
            </a:p>
            <a:p>
              <a:pPr algn="ctr" defTabSz="685800"/>
              <a:endParaRPr lang="de-DE" sz="1400">
                <a:solidFill>
                  <a:srgbClr val="000000"/>
                </a:solidFill>
              </a:endParaRPr>
            </a:p>
            <a:p>
              <a:pPr algn="ctr" defTabSz="685800"/>
              <a:endParaRPr lang="de-DE" sz="1400" b="0">
                <a:solidFill>
                  <a:srgbClr val="000000"/>
                </a:solidFill>
              </a:endParaRPr>
            </a:p>
            <a:p>
              <a:pPr marL="557213" lvl="1" indent="-214313" defTabSz="685800">
                <a:buFont typeface="Wingdings" pitchFamily="2" charset="2"/>
                <a:buChar char="ü"/>
              </a:pPr>
              <a:endParaRPr lang="de-DE" sz="1400" b="0">
                <a:solidFill>
                  <a:srgbClr val="000000"/>
                </a:solidFill>
              </a:endParaRPr>
            </a:p>
          </p:txBody>
        </p:sp>
        <p:pic>
          <p:nvPicPr>
            <p:cNvPr id="34829" name="Grafik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33259" y="1880093"/>
              <a:ext cx="888266" cy="888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0" name="Grafik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25230" y="2970728"/>
              <a:ext cx="4500232" cy="3243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822" name="Grafik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4563" y="1700213"/>
            <a:ext cx="46799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feld 9"/>
          <p:cNvSpPr txBox="1">
            <a:spLocks noChangeArrowheads="1"/>
          </p:cNvSpPr>
          <p:nvPr/>
        </p:nvSpPr>
        <p:spPr bwMode="auto">
          <a:xfrm>
            <a:off x="6096000" y="2852738"/>
            <a:ext cx="4464050" cy="3384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de-DE"/>
          </a:p>
        </p:txBody>
      </p:sp>
      <p:sp>
        <p:nvSpPr>
          <p:cNvPr id="34824" name="Textfeld 10"/>
          <p:cNvSpPr txBox="1">
            <a:spLocks noChangeArrowheads="1"/>
          </p:cNvSpPr>
          <p:nvPr/>
        </p:nvSpPr>
        <p:spPr bwMode="auto">
          <a:xfrm>
            <a:off x="1127125" y="2781300"/>
            <a:ext cx="4608513" cy="3455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de-DE"/>
          </a:p>
        </p:txBody>
      </p:sp>
      <p:pic>
        <p:nvPicPr>
          <p:cNvPr id="34825" name="Grafik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36663" y="2889250"/>
            <a:ext cx="4410075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6" name="Rechteck 12"/>
          <p:cNvSpPr>
            <a:spLocks noChangeArrowheads="1"/>
          </p:cNvSpPr>
          <p:nvPr/>
        </p:nvSpPr>
        <p:spPr bwMode="auto">
          <a:xfrm>
            <a:off x="6240463" y="1844675"/>
            <a:ext cx="1150937" cy="100806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defTabSz="847725"/>
            <a:endParaRPr lang="de-DE" sz="1700" b="0"/>
          </a:p>
        </p:txBody>
      </p:sp>
      <p:pic>
        <p:nvPicPr>
          <p:cNvPr id="34827" name="Grafik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32625" y="2873375"/>
            <a:ext cx="28543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3"/>
          <p:cNvGraphicFramePr>
            <a:graphicFrameLocks noGrp="1"/>
          </p:cNvGraphicFramePr>
          <p:nvPr/>
        </p:nvGraphicFramePr>
        <p:xfrm>
          <a:off x="1104900" y="914400"/>
          <a:ext cx="9450388" cy="489743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740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8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1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770">
                <a:tc>
                  <a:txBody>
                    <a:bodyPr/>
                    <a:lstStyle/>
                    <a:p>
                      <a:pPr algn="l"/>
                      <a:endParaRPr lang="de-DE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rgbClr val="003E8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INNOWATECH Anolyte</a:t>
                      </a:r>
                      <a:r>
                        <a:rPr kumimoji="0" lang="de-DE" sz="180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®</a:t>
                      </a:r>
                      <a:endParaRPr lang="de-DE" sz="16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rgbClr val="003E8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Elektrolytisch hergestelltes Natriumhypochlorit</a:t>
                      </a:r>
                    </a:p>
                  </a:txBody>
                  <a:tcPr anchor="ctr">
                    <a:solidFill>
                      <a:srgbClr val="003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4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Kennzeichnungspflicht</a:t>
                      </a:r>
                      <a:endParaRPr lang="de-DE" sz="1600" b="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tc>
                  <a:txBody>
                    <a:bodyPr/>
                    <a:lstStyle/>
                    <a:p>
                      <a:r>
                        <a:rPr lang="de-DE" sz="1050" b="0" i="0" u="none" strike="noStrike" kern="1200" baseline="0" dirty="0">
                          <a:solidFill>
                            <a:srgbClr val="004991"/>
                          </a:solidFill>
                          <a:latin typeface="Trebuchet MS" panose="020B0603020202020204" pitchFamily="34" charset="0"/>
                          <a:ea typeface="+mn-ea"/>
                          <a:cs typeface="Helvetica" panose="020B0604020202020204" pitchFamily="34" charset="0"/>
                        </a:rPr>
                        <a:t>  </a:t>
                      </a:r>
                    </a:p>
                    <a:p>
                      <a:r>
                        <a:rPr lang="de-DE" sz="1050" b="0" i="0" u="none" strike="noStrike" kern="1200" baseline="0" dirty="0">
                          <a:solidFill>
                            <a:srgbClr val="004991"/>
                          </a:solidFill>
                          <a:latin typeface="Trebuchet MS" panose="020B0603020202020204" pitchFamily="34" charset="0"/>
                          <a:ea typeface="+mn-ea"/>
                          <a:cs typeface="Helvetica" panose="020B0604020202020204" pitchFamily="34" charset="0"/>
                        </a:rPr>
                        <a:t>             </a:t>
                      </a:r>
                      <a:r>
                        <a:rPr lang="de-DE" sz="1100" b="0" i="0" u="none" strike="noStrike" kern="1200" baseline="0" dirty="0">
                          <a:solidFill>
                            <a:srgbClr val="004991"/>
                          </a:solidFill>
                          <a:latin typeface="Trebuchet MS" panose="020B0603020202020204" pitchFamily="34" charset="0"/>
                          <a:ea typeface="+mn-ea"/>
                          <a:cs typeface="Helvetica" panose="020B0604020202020204" pitchFamily="34" charset="0"/>
                        </a:rPr>
                        <a:t>KENNZEICHNUNG nach </a:t>
                      </a:r>
                      <a:r>
                        <a:rPr lang="de-DE" sz="1100" b="0" i="0" u="none" strike="noStrike" kern="1200" baseline="0" dirty="0" err="1">
                          <a:solidFill>
                            <a:srgbClr val="004991"/>
                          </a:solidFill>
                          <a:latin typeface="Trebuchet MS" panose="020B0603020202020204" pitchFamily="34" charset="0"/>
                          <a:ea typeface="+mn-ea"/>
                          <a:cs typeface="Helvetica" panose="020B0604020202020204" pitchFamily="34" charset="0"/>
                        </a:rPr>
                        <a:t>GefStVo</a:t>
                      </a:r>
                      <a:r>
                        <a:rPr lang="de-DE" sz="1100" b="0" i="0" u="none" strike="noStrike" kern="1200" baseline="0" dirty="0">
                          <a:solidFill>
                            <a:srgbClr val="004991"/>
                          </a:solidFill>
                          <a:latin typeface="Trebuchet MS" panose="020B0603020202020204" pitchFamily="34" charset="0"/>
                          <a:ea typeface="+mn-ea"/>
                          <a:cs typeface="Helvetica" panose="020B0604020202020204" pitchFamily="34" charset="0"/>
                        </a:rPr>
                        <a:t> entfällt </a:t>
                      </a:r>
                      <a:endParaRPr lang="de-DE" sz="1000" b="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40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5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Ausgangssubstanzen</a:t>
                      </a:r>
                      <a:endParaRPr lang="de-DE" sz="1600" b="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Wasser und Kochsalz</a:t>
                      </a:r>
                      <a:endParaRPr lang="de-DE" sz="140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Wasser und Kochsalz</a:t>
                      </a:r>
                      <a:endParaRPr lang="de-DE" sz="140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6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Aggregatzustand</a:t>
                      </a:r>
                      <a:endParaRPr lang="de-DE" sz="1600" b="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flüssig, farblos, </a:t>
                      </a:r>
                      <a:r>
                        <a:rPr lang="de-DE" sz="1400" baseline="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                                        </a:t>
                      </a:r>
                      <a:r>
                        <a:rPr lang="de-DE" sz="14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Aussehen und Dichte wie Wasser</a:t>
                      </a:r>
                      <a:endParaRPr lang="de-DE" sz="140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flüssig, farblos bis leicht gelb/grün </a:t>
                      </a:r>
                      <a:r>
                        <a:rPr lang="de-DE" sz="1400" baseline="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                                    </a:t>
                      </a:r>
                      <a:endParaRPr lang="de-DE" sz="140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9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Temperaturbeständigkeit/ Wasserlöslichkeit  </a:t>
                      </a:r>
                      <a:endParaRPr lang="de-DE" sz="1600" b="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Stabil bei Temperaturen von </a:t>
                      </a:r>
                      <a:br>
                        <a:rPr lang="de-DE" sz="14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</a:br>
                      <a:r>
                        <a:rPr lang="de-DE" sz="14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0°C – 95°C </a:t>
                      </a:r>
                      <a:endParaRPr lang="de-DE" sz="140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Je nach Wirkstoffkonzentration </a:t>
                      </a:r>
                    </a:p>
                  </a:txBody>
                  <a:tcPr marL="5242" marR="5242" marT="524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5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0" kern="12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Helvetica" panose="020B0604020202020204" pitchFamily="34" charset="0"/>
                        </a:rPr>
                        <a:t>Stabilität</a:t>
                      </a:r>
                      <a:endParaRPr lang="de-DE" sz="1400" b="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&gt; 6 Monate, auf Anforderung auch länger</a:t>
                      </a:r>
                    </a:p>
                  </a:txBody>
                  <a:tcPr marL="5242" marR="5242" marT="5242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wenige Stunden</a:t>
                      </a:r>
                    </a:p>
                  </a:txBody>
                  <a:tcPr marL="5242" marR="5242" marT="524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5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pH- Wert</a:t>
                      </a:r>
                      <a:endParaRPr lang="de-DE" sz="1600" b="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6,7 - 7,2</a:t>
                      </a:r>
                      <a:endParaRPr lang="de-DE" sz="140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de-DE" sz="14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8,5 – 9,5 </a:t>
                      </a:r>
                      <a:endParaRPr lang="de-DE" sz="105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6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Wirkstoffkonzentration</a:t>
                      </a:r>
                      <a:r>
                        <a:rPr lang="de-DE" sz="1400" b="0" baseline="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                  </a:t>
                      </a:r>
                      <a:r>
                        <a:rPr lang="de-DE" sz="1400" b="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freies Chlor,</a:t>
                      </a:r>
                      <a:r>
                        <a:rPr lang="de-DE" sz="1400" b="0" baseline="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 bzw. Chlordioxid</a:t>
                      </a:r>
                      <a:endParaRPr lang="de-DE" sz="1600" b="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250 – 1.500 mg/l </a:t>
                      </a:r>
                      <a:endParaRPr lang="de-DE" sz="140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5.000 – 25.000 mg/l </a:t>
                      </a:r>
                      <a:endParaRPr lang="de-DE" sz="140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Chlorat – Bildung</a:t>
                      </a:r>
                    </a:p>
                  </a:txBody>
                  <a:tcPr marL="5242" marR="5242" marT="5242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&lt; 1 - 3 % vom Aktivchlor</a:t>
                      </a:r>
                    </a:p>
                  </a:txBody>
                  <a:tcPr marL="5242" marR="5242" marT="5242" marB="0" anchor="ctr"/>
                </a:tc>
                <a:tc>
                  <a:txBody>
                    <a:bodyPr/>
                    <a:lstStyle/>
                    <a:p>
                      <a:pPr marL="0" marR="0" lvl="0" indent="0" algn="l" defTabSz="55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&lt; 5,4 - 10% vom Aktivchlor</a:t>
                      </a:r>
                    </a:p>
                  </a:txBody>
                  <a:tcPr marL="5242" marR="5242" marT="524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99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Bestandteile Aktivchlor</a:t>
                      </a:r>
                      <a:endParaRPr lang="de-DE" sz="1600" b="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600" baseline="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baseline="0" dirty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Hypochlorige Säure 80%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baseline="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Natriumhypochlorit 20%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baseline="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Elementares Chlor &lt; 0,01%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600" baseline="0" dirty="0">
                        <a:solidFill>
                          <a:srgbClr val="00499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242" marR="5242" marT="5242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baseline="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Natriumhypochlorit &gt; 99,9%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baseline="0" dirty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Hypochlorige Säure &lt; 0,01%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baseline="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Elementares Chlor in Mikrobläschen</a:t>
                      </a:r>
                    </a:p>
                  </a:txBody>
                  <a:tcPr marL="5242" marR="5242" marT="5242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21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Gefahrstoffe</a:t>
                      </a:r>
                    </a:p>
                  </a:txBody>
                  <a:tcPr marL="5242" marR="5242" marT="5242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Keine, nur sehr geringe Wasserstoffbildung </a:t>
                      </a:r>
                    </a:p>
                  </a:txBody>
                  <a:tcPr marL="5242" marR="5242" marT="5242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baseline="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Chlorgas, Wasserstoff,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baseline="0" dirty="0">
                          <a:solidFill>
                            <a:srgbClr val="004991"/>
                          </a:solidFill>
                          <a:effectLst/>
                          <a:latin typeface="Trebuchet MS" panose="020B0603020202020204" pitchFamily="34" charset="0"/>
                          <a:cs typeface="Helvetica" panose="020B0604020202020204" pitchFamily="34" charset="0"/>
                        </a:rPr>
                        <a:t>Natriumhypochlorit-Lösung &gt; 2.000 mg/l </a:t>
                      </a:r>
                    </a:p>
                  </a:txBody>
                  <a:tcPr marL="5242" marR="5242" marT="5242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5875" name="Textfeld 1"/>
          <p:cNvSpPr txBox="1">
            <a:spLocks noChangeArrowheads="1"/>
          </p:cNvSpPr>
          <p:nvPr/>
        </p:nvSpPr>
        <p:spPr bwMode="auto">
          <a:xfrm>
            <a:off x="3227388" y="150813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de-DE"/>
          </a:p>
        </p:txBody>
      </p:sp>
      <p:sp>
        <p:nvSpPr>
          <p:cNvPr id="8" name="Rechteck: abgerundete Ecken 7"/>
          <p:cNvSpPr/>
          <p:nvPr/>
        </p:nvSpPr>
        <p:spPr bwMode="auto">
          <a:xfrm>
            <a:off x="1703388" y="355600"/>
            <a:ext cx="7885112" cy="4318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 anchor="ctr"/>
          <a:lstStyle/>
          <a:p>
            <a:pPr algn="ctr" defTabSz="685800" eaLnBrk="0" hangingPunct="0">
              <a:defRPr/>
            </a:pPr>
            <a:r>
              <a:rPr lang="de-DE" dirty="0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Vergleich INNOWATECH Anolyte</a:t>
            </a:r>
            <a:r>
              <a:rPr lang="de-DE" baseline="30000" dirty="0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® </a:t>
            </a:r>
            <a:r>
              <a:rPr lang="de-DE" dirty="0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mit sonstigen Elektrolyse-Produkten</a:t>
            </a:r>
            <a:endParaRPr lang="de-DE" baseline="30000" dirty="0">
              <a:solidFill>
                <a:srgbClr val="004991"/>
              </a:solidFill>
              <a:latin typeface="Trebuchet MS" panose="020B0603020202020204" pitchFamily="34" charset="0"/>
              <a:cs typeface="+mn-cs"/>
            </a:endParaRPr>
          </a:p>
        </p:txBody>
      </p:sp>
      <p:pic>
        <p:nvPicPr>
          <p:cNvPr id="35877" name="Grafik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8738" y="1382713"/>
            <a:ext cx="452437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78" name="Grafik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8163" y="1382713"/>
            <a:ext cx="160337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 bwMode="auto">
          <a:xfrm>
            <a:off x="6888163" y="1382713"/>
            <a:ext cx="523875" cy="4365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847725">
              <a:defRPr/>
            </a:pPr>
            <a:endParaRPr lang="de-DE" sz="1700" b="0"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6"/>
          <p:cNvSpPr txBox="1">
            <a:spLocks noChangeArrowheads="1"/>
          </p:cNvSpPr>
          <p:nvPr/>
        </p:nvSpPr>
        <p:spPr bwMode="auto">
          <a:xfrm>
            <a:off x="606425" y="2438400"/>
            <a:ext cx="9309100" cy="3662363"/>
          </a:xfrm>
          <a:prstGeom prst="rect">
            <a:avLst/>
          </a:prstGeom>
          <a:noFill/>
          <a:ln w="28575">
            <a:noFill/>
            <a:prstDash val="lgDash"/>
            <a:miter lim="800000"/>
            <a:headEnd/>
            <a:tailEnd/>
          </a:ln>
        </p:spPr>
        <p:txBody>
          <a:bodyPr lIns="90661" tIns="45330" rIns="90661" bIns="45330">
            <a:spAutoFit/>
          </a:bodyPr>
          <a:lstStyle/>
          <a:p>
            <a:pPr marL="742950" lvl="1" indent="-285750" defTabSz="847725">
              <a:spcBef>
                <a:spcPct val="500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de-DE" altLang="de-DE" sz="1600" b="0">
                <a:solidFill>
                  <a:srgbClr val="00579C"/>
                </a:solidFill>
                <a:latin typeface="Helvetica" pitchFamily="34" charset="0"/>
                <a:cs typeface="Helvetica" pitchFamily="34" charset="0"/>
              </a:rPr>
              <a:t>2002 Firmengründung in Horb am Neckar  </a:t>
            </a:r>
          </a:p>
          <a:p>
            <a:pPr marL="742950" lvl="1" indent="-285750" defTabSz="847725">
              <a:spcBef>
                <a:spcPct val="500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de-DE" altLang="de-DE" sz="1600" b="0">
                <a:solidFill>
                  <a:srgbClr val="00579C"/>
                </a:solidFill>
                <a:latin typeface="Helvetica" pitchFamily="34" charset="0"/>
                <a:cs typeface="Helvetica" pitchFamily="34" charset="0"/>
              </a:rPr>
              <a:t>ab 2003 Entwicklung von industrietauglichen ECA-Anlagen </a:t>
            </a:r>
          </a:p>
          <a:p>
            <a:pPr marL="742950" lvl="1" indent="-285750" defTabSz="847725">
              <a:spcBef>
                <a:spcPct val="500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de-DE" altLang="de-DE" sz="1600" b="0">
                <a:solidFill>
                  <a:srgbClr val="00579C"/>
                </a:solidFill>
                <a:latin typeface="Helvetica" pitchFamily="34" charset="0"/>
                <a:cs typeface="Helvetica" pitchFamily="34" charset="0"/>
              </a:rPr>
              <a:t>2003 Start des Vertriebs der ECA-Technologie zur Herstellung von pH-neutralem Anolyte</a:t>
            </a:r>
          </a:p>
          <a:p>
            <a:pPr marL="742950" lvl="1" indent="-285750" defTabSz="847725">
              <a:spcBef>
                <a:spcPct val="500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de-DE" altLang="de-DE" sz="1600" b="0">
                <a:solidFill>
                  <a:srgbClr val="00579C"/>
                </a:solidFill>
                <a:latin typeface="Helvetica" pitchFamily="34" charset="0"/>
                <a:cs typeface="Helvetica" pitchFamily="34" charset="0"/>
              </a:rPr>
              <a:t>2004 Planung, Projektierung und technische Realisierung von Anwendungslösungen und   Hygienekonzepten</a:t>
            </a:r>
          </a:p>
          <a:p>
            <a:pPr marL="742950" lvl="1" indent="-285750" defTabSz="847725">
              <a:spcBef>
                <a:spcPct val="500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de-DE" altLang="de-DE" sz="1600" b="0">
                <a:solidFill>
                  <a:srgbClr val="00579C"/>
                </a:solidFill>
                <a:latin typeface="Helvetica" pitchFamily="34" charset="0"/>
                <a:cs typeface="Helvetica" pitchFamily="34" charset="0"/>
              </a:rPr>
              <a:t>2008 Beginn der Eigenentwicklung und Produktion von Elektrolysezellen und Neukonzeption der Aquadron</a:t>
            </a:r>
            <a:r>
              <a:rPr lang="de-DE" altLang="de-DE" sz="1600" baseline="30000">
                <a:solidFill>
                  <a:srgbClr val="00579C"/>
                </a:solidFill>
                <a:latin typeface="Helvetica" pitchFamily="34" charset="0"/>
                <a:cs typeface="Helvetica" pitchFamily="34" charset="0"/>
              </a:rPr>
              <a:t>®</a:t>
            </a:r>
            <a:r>
              <a:rPr lang="de-DE" altLang="de-DE" sz="1600">
                <a:solidFill>
                  <a:srgbClr val="00579C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de-DE" altLang="de-DE" sz="1600" b="0">
                <a:solidFill>
                  <a:srgbClr val="00579C"/>
                </a:solidFill>
                <a:latin typeface="Helvetica" pitchFamily="34" charset="0"/>
                <a:cs typeface="Helvetica" pitchFamily="34" charset="0"/>
              </a:rPr>
              <a:t>Anlagen zur Herstellung von INNOWATECH Anolyte</a:t>
            </a:r>
            <a:r>
              <a:rPr lang="de-DE" altLang="de-DE" sz="1600" baseline="30000">
                <a:solidFill>
                  <a:srgbClr val="00579C"/>
                </a:solidFill>
                <a:latin typeface="Helvetica" pitchFamily="34" charset="0"/>
                <a:cs typeface="Helvetica" pitchFamily="34" charset="0"/>
              </a:rPr>
              <a:t>®</a:t>
            </a:r>
          </a:p>
          <a:p>
            <a:pPr marL="742950" lvl="1" indent="-285750" defTabSz="847725">
              <a:spcBef>
                <a:spcPct val="500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de-DE" altLang="de-DE" sz="1600" b="0">
                <a:solidFill>
                  <a:srgbClr val="00579C"/>
                </a:solidFill>
                <a:latin typeface="Helvetica" pitchFamily="34" charset="0"/>
                <a:cs typeface="Helvetica" pitchFamily="34" charset="0"/>
              </a:rPr>
              <a:t>2010 Implementierung Laborbereich für Wirkstoffanalyse, Wasser-und Probenanalytik </a:t>
            </a:r>
          </a:p>
          <a:p>
            <a:pPr marL="742950" lvl="1" indent="-285750" defTabSz="847725">
              <a:spcBef>
                <a:spcPct val="500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de-DE" altLang="de-DE" sz="1600" b="0">
                <a:solidFill>
                  <a:srgbClr val="00579C"/>
                </a:solidFill>
                <a:latin typeface="Helvetica" pitchFamily="34" charset="0"/>
                <a:cs typeface="Helvetica" pitchFamily="34" charset="0"/>
              </a:rPr>
              <a:t>2011 Umzug der INNOWATECH GmbH nach D-72186 Empfingen, Alte Kaserne 28</a:t>
            </a:r>
          </a:p>
          <a:p>
            <a:pPr marL="742950" lvl="1" indent="-285750" defTabSz="847725">
              <a:spcBef>
                <a:spcPct val="500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de-DE" altLang="de-DE" sz="1600" b="0">
                <a:solidFill>
                  <a:srgbClr val="00579C"/>
                </a:solidFill>
                <a:latin typeface="Helvetica" pitchFamily="34" charset="0"/>
                <a:cs typeface="Helvetica" pitchFamily="34" charset="0"/>
              </a:rPr>
              <a:t>seit Januar 2016 </a:t>
            </a:r>
            <a:r>
              <a:rPr lang="de-DE" sz="1600" b="0">
                <a:solidFill>
                  <a:srgbClr val="00579C"/>
                </a:solidFill>
                <a:latin typeface="Helvetica" pitchFamily="34" charset="0"/>
                <a:cs typeface="Helvetica" pitchFamily="34" charset="0"/>
              </a:rPr>
              <a:t>als autorisierter Lieferant von Biozid-Produkten und Biozid-Substanzen auf der Artikel 95-Liste der ECHA gelistet; Mitinhaber von 2 Wirkstoffdossier</a:t>
            </a:r>
            <a:endParaRPr lang="de-DE" altLang="de-DE" sz="1600" b="0">
              <a:solidFill>
                <a:srgbClr val="00579C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" name="Rechteck: abgerundete Ecken 6"/>
          <p:cNvSpPr/>
          <p:nvPr/>
        </p:nvSpPr>
        <p:spPr bwMode="auto">
          <a:xfrm>
            <a:off x="4176713" y="503238"/>
            <a:ext cx="3149600" cy="433387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0" dirty="0">
                <a:solidFill>
                  <a:srgbClr val="00579C"/>
                </a:solidFill>
                <a:latin typeface="Trebuchet MS" panose="020B0603020202020204" pitchFamily="34" charset="0"/>
                <a:cs typeface="+mn-cs"/>
              </a:rPr>
              <a:t>Die </a:t>
            </a:r>
            <a:r>
              <a:rPr lang="de-DE" dirty="0">
                <a:solidFill>
                  <a:srgbClr val="00579C"/>
                </a:solidFill>
                <a:latin typeface="Trebuchet MS" panose="020B0603020202020204" pitchFamily="34" charset="0"/>
                <a:cs typeface="+mn-cs"/>
              </a:rPr>
              <a:t>INNOWATECH</a:t>
            </a:r>
            <a:r>
              <a:rPr lang="de-DE" b="0" dirty="0">
                <a:solidFill>
                  <a:srgbClr val="00579C"/>
                </a:solidFill>
                <a:latin typeface="Trebuchet MS" panose="020B0603020202020204" pitchFamily="34" charset="0"/>
                <a:cs typeface="+mn-cs"/>
              </a:rPr>
              <a:t> GmbH </a:t>
            </a:r>
          </a:p>
        </p:txBody>
      </p:sp>
      <p:sp>
        <p:nvSpPr>
          <p:cNvPr id="10243" name="Rechteck 8"/>
          <p:cNvSpPr>
            <a:spLocks noChangeArrowheads="1"/>
          </p:cNvSpPr>
          <p:nvPr/>
        </p:nvSpPr>
        <p:spPr bwMode="auto">
          <a:xfrm>
            <a:off x="539750" y="1268413"/>
            <a:ext cx="10260013" cy="720725"/>
          </a:xfrm>
          <a:prstGeom prst="rect">
            <a:avLst/>
          </a:prstGeom>
          <a:solidFill>
            <a:srgbClr val="00579C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marL="285750" indent="-285750" defTabSz="847725">
              <a:buFont typeface="Wingdings" pitchFamily="2" charset="2"/>
              <a:buChar char="v"/>
            </a:pPr>
            <a:r>
              <a:rPr lang="de-DE" sz="1700" b="0">
                <a:solidFill>
                  <a:srgbClr val="FFFFFF"/>
                </a:solidFill>
                <a:latin typeface="Helvetica" pitchFamily="34" charset="0"/>
                <a:cs typeface="Helvetica" pitchFamily="34" charset="0"/>
              </a:rPr>
              <a:t>Innovative Wassertechnologie aus Baden-Württemberg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: abgerundete Ecken 3"/>
          <p:cNvSpPr/>
          <p:nvPr/>
        </p:nvSpPr>
        <p:spPr>
          <a:xfrm>
            <a:off x="2711450" y="476250"/>
            <a:ext cx="5451475" cy="431800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19050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5">
              <a:hueOff val="1085675"/>
              <a:satOff val="3732"/>
              <a:lumOff val="-17909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Aft>
                <a:spcPts val="0"/>
              </a:spcAft>
              <a:defRPr/>
            </a:pPr>
            <a:r>
              <a:rPr lang="de-DE" altLang="de-DE" b="0" dirty="0">
                <a:solidFill>
                  <a:srgbClr val="00499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Vorteile der INNOWATECH ECA – Technologie  </a:t>
            </a:r>
          </a:p>
        </p:txBody>
      </p:sp>
      <p:grpSp>
        <p:nvGrpSpPr>
          <p:cNvPr id="36866" name="Gruppieren 4"/>
          <p:cNvGrpSpPr>
            <a:grpSpLocks/>
          </p:cNvGrpSpPr>
          <p:nvPr/>
        </p:nvGrpSpPr>
        <p:grpSpPr bwMode="auto">
          <a:xfrm>
            <a:off x="1200150" y="1468438"/>
            <a:ext cx="10798175" cy="4572000"/>
            <a:chOff x="163494" y="1908064"/>
            <a:chExt cx="10799435" cy="4230176"/>
          </a:xfrm>
        </p:grpSpPr>
        <p:grpSp>
          <p:nvGrpSpPr>
            <p:cNvPr id="36867" name="Gruppieren 1"/>
            <p:cNvGrpSpPr>
              <a:grpSpLocks/>
            </p:cNvGrpSpPr>
            <p:nvPr/>
          </p:nvGrpSpPr>
          <p:grpSpPr bwMode="auto">
            <a:xfrm>
              <a:off x="163494" y="1908064"/>
              <a:ext cx="10799435" cy="4087366"/>
              <a:chOff x="518953" y="1836748"/>
              <a:chExt cx="10733073" cy="3370468"/>
            </a:xfrm>
          </p:grpSpPr>
          <p:pic>
            <p:nvPicPr>
              <p:cNvPr id="36869" name="Grafik 2" descr="Nachhaltigkeit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13208" y="1903111"/>
                <a:ext cx="765501" cy="765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870" name="Grafik 7" descr="Wasser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18953" y="3443831"/>
                <a:ext cx="954011" cy="765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871" name="Textfeld 8"/>
              <p:cNvSpPr txBox="1">
                <a:spLocks noChangeArrowheads="1"/>
              </p:cNvSpPr>
              <p:nvPr/>
            </p:nvSpPr>
            <p:spPr bwMode="auto">
              <a:xfrm>
                <a:off x="2302013" y="1836748"/>
                <a:ext cx="8568154" cy="1189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285750" indent="-285750" defTabSz="68580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de-DE" sz="1600" b="0">
                    <a:solidFill>
                      <a:srgbClr val="004991"/>
                    </a:solidFill>
                    <a:latin typeface="Trebuchet MS" pitchFamily="34" charset="0"/>
                  </a:rPr>
                  <a:t>Ökologisch unbedenklich </a:t>
                </a:r>
              </a:p>
              <a:p>
                <a:pPr marL="285750" indent="-285750" defTabSz="68580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de-DE" sz="1600" b="0">
                    <a:solidFill>
                      <a:srgbClr val="004991"/>
                    </a:solidFill>
                    <a:latin typeface="Trebuchet MS" pitchFamily="34" charset="0"/>
                  </a:rPr>
                  <a:t>Kein Gefahrgut</a:t>
                </a:r>
              </a:p>
              <a:p>
                <a:pPr marL="285750" indent="-285750" defTabSz="68580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de-DE" sz="1600" b="0">
                    <a:solidFill>
                      <a:srgbClr val="004991"/>
                    </a:solidFill>
                    <a:latin typeface="Trebuchet MS" pitchFamily="34" charset="0"/>
                  </a:rPr>
                  <a:t>Keine wassergefährdender Stoff</a:t>
                </a:r>
              </a:p>
              <a:p>
                <a:pPr marL="285750" indent="-285750" defTabSz="68580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de-DE" sz="1600" b="0">
                    <a:solidFill>
                      <a:srgbClr val="004991"/>
                    </a:solidFill>
                    <a:latin typeface="Trebuchet MS" pitchFamily="34" charset="0"/>
                  </a:rPr>
                  <a:t>Arbeitssicherheit und Gesundheitsschutz sind jederzeit gewährleistet</a:t>
                </a:r>
              </a:p>
            </p:txBody>
          </p:sp>
          <p:sp>
            <p:nvSpPr>
              <p:cNvPr id="36872" name="Textfeld 18"/>
              <p:cNvSpPr txBox="1">
                <a:spLocks noChangeArrowheads="1"/>
              </p:cNvSpPr>
              <p:nvPr/>
            </p:nvSpPr>
            <p:spPr bwMode="auto">
              <a:xfrm>
                <a:off x="2308324" y="4577448"/>
                <a:ext cx="8408784" cy="629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285750" indent="-285750" defTabSz="68580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de-DE" sz="1600" b="0">
                    <a:solidFill>
                      <a:srgbClr val="004991"/>
                    </a:solidFill>
                    <a:latin typeface="Trebuchet MS" pitchFamily="34" charset="0"/>
                  </a:rPr>
                  <a:t>Geringe Produktions- und Betriebskosten </a:t>
                </a:r>
              </a:p>
              <a:p>
                <a:pPr marL="285750" indent="-285750" defTabSz="68580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de-DE" sz="1600" b="0">
                    <a:solidFill>
                      <a:srgbClr val="004991"/>
                    </a:solidFill>
                    <a:latin typeface="Trebuchet MS" pitchFamily="34" charset="0"/>
                  </a:rPr>
                  <a:t>Lange Lebensdauer der Elektrolysezelle &gt; 35.000 h </a:t>
                </a:r>
              </a:p>
            </p:txBody>
          </p:sp>
          <p:sp>
            <p:nvSpPr>
              <p:cNvPr id="36873" name="Textfeld 29"/>
              <p:cNvSpPr txBox="1">
                <a:spLocks noChangeArrowheads="1"/>
              </p:cNvSpPr>
              <p:nvPr/>
            </p:nvSpPr>
            <p:spPr bwMode="auto">
              <a:xfrm>
                <a:off x="2302013" y="2918253"/>
                <a:ext cx="8950013" cy="17488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285750" indent="-285750" defTabSz="68580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de-DE" altLang="de-DE" sz="1600" b="0">
                    <a:solidFill>
                      <a:srgbClr val="004991"/>
                    </a:solidFill>
                    <a:latin typeface="Trebuchet MS" pitchFamily="34" charset="0"/>
                  </a:rPr>
                  <a:t>Wirksam gegen Bakterien, Viren, Schimmel und Pilze</a:t>
                </a:r>
              </a:p>
              <a:p>
                <a:pPr marL="285750" indent="-285750" defTabSz="68580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de-DE" altLang="de-DE" sz="1600" b="0">
                    <a:solidFill>
                      <a:srgbClr val="004991"/>
                    </a:solidFill>
                    <a:latin typeface="Trebuchet MS" pitchFamily="34" charset="0"/>
                  </a:rPr>
                  <a:t>Hohe Stabilität und Nachhaltigkeit des Wirkstoffes von 0 - 90° C</a:t>
                </a:r>
              </a:p>
              <a:p>
                <a:pPr marL="285750" indent="-285750" defTabSz="68580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de-DE" altLang="de-DE" sz="1600" b="0">
                    <a:solidFill>
                      <a:srgbClr val="004991"/>
                    </a:solidFill>
                    <a:latin typeface="Trebuchet MS" pitchFamily="34" charset="0"/>
                  </a:rPr>
                  <a:t>Geringe Bildung von unerwünschten Nebenprodukten (AOX, THM, Chlorit, Chlorat)</a:t>
                </a:r>
              </a:p>
              <a:p>
                <a:pPr marL="285750" indent="-285750" defTabSz="68580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de-DE" altLang="de-DE" sz="1600" b="0">
                    <a:solidFill>
                      <a:srgbClr val="004991"/>
                    </a:solidFill>
                    <a:latin typeface="Trebuchet MS" pitchFamily="34" charset="0"/>
                  </a:rPr>
                  <a:t>Keine Korrosionsgefahr</a:t>
                </a:r>
              </a:p>
              <a:p>
                <a:pPr marL="285750" indent="-285750" defTabSz="68580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de-DE" altLang="de-DE" sz="1600" b="0">
                    <a:solidFill>
                      <a:srgbClr val="004991"/>
                    </a:solidFill>
                    <a:latin typeface="Trebuchet MS" pitchFamily="34" charset="0"/>
                  </a:rPr>
                  <a:t>Ersetzt nahezu alle Desinfektionsmittel  </a:t>
                </a:r>
              </a:p>
              <a:p>
                <a:pPr marL="285750" indent="-285750" defTabSz="68580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de-DE" altLang="de-DE" sz="1600" b="0">
                    <a:solidFill>
                      <a:srgbClr val="004991"/>
                    </a:solidFill>
                    <a:latin typeface="Trebuchet MS" pitchFamily="34" charset="0"/>
                  </a:rPr>
                  <a:t>Ausgangssubstanzen Wasser, Kochsalz und Strom sind weltweit verfügbar</a:t>
                </a:r>
              </a:p>
            </p:txBody>
          </p:sp>
        </p:grpSp>
        <p:pic>
          <p:nvPicPr>
            <p:cNvPr id="36868" name="Grafik 9" descr="Münzen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8332" y="5493478"/>
              <a:ext cx="768743" cy="644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: abgerundete Ecken 141"/>
          <p:cNvSpPr/>
          <p:nvPr/>
        </p:nvSpPr>
        <p:spPr bwMode="auto">
          <a:xfrm>
            <a:off x="3746500" y="461963"/>
            <a:ext cx="3690938" cy="4318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847725">
              <a:defRPr/>
            </a:pPr>
            <a:r>
              <a:rPr lang="de-DE" b="0" dirty="0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Auszug aus unserer Referenzliste</a:t>
            </a:r>
          </a:p>
          <a:p>
            <a:pPr defTabSz="847725">
              <a:defRPr/>
            </a:pPr>
            <a:endParaRPr lang="de-DE" b="0" dirty="0">
              <a:latin typeface="Trebuchet MS" panose="020B0603020202020204" pitchFamily="34" charset="0"/>
              <a:cs typeface="+mn-cs"/>
            </a:endParaRPr>
          </a:p>
        </p:txBody>
      </p:sp>
      <p:pic>
        <p:nvPicPr>
          <p:cNvPr id="37890" name="Grafik 4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7050" y="3705225"/>
            <a:ext cx="157797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5400" y="1556792"/>
            <a:ext cx="2250025" cy="4044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7892" name="Grafik 4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838" y="5253038"/>
            <a:ext cx="166528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Grafik 4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32188" y="5438775"/>
            <a:ext cx="1689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Grafik 4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95550" y="4630738"/>
            <a:ext cx="22923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Grafik 4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28238" y="3051175"/>
            <a:ext cx="1055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Grafik 4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32188" y="1533525"/>
            <a:ext cx="37798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7" name="Textfeld 48"/>
          <p:cNvSpPr txBox="1">
            <a:spLocks noChangeArrowheads="1"/>
          </p:cNvSpPr>
          <p:nvPr/>
        </p:nvSpPr>
        <p:spPr bwMode="auto">
          <a:xfrm>
            <a:off x="4246563" y="1611313"/>
            <a:ext cx="31496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400"/>
              <a:t>Zweckverband Wasserversorgung</a:t>
            </a:r>
          </a:p>
          <a:p>
            <a:pPr eaLnBrk="0" hangingPunct="0"/>
            <a:r>
              <a:rPr lang="de-DE" sz="1400"/>
              <a:t>Unteres Aitrachtal</a:t>
            </a:r>
          </a:p>
        </p:txBody>
      </p:sp>
      <p:sp>
        <p:nvSpPr>
          <p:cNvPr id="37898" name="Textfeld 1"/>
          <p:cNvSpPr txBox="1">
            <a:spLocks noChangeArrowheads="1"/>
          </p:cNvSpPr>
          <p:nvPr/>
        </p:nvSpPr>
        <p:spPr bwMode="auto">
          <a:xfrm>
            <a:off x="1038225" y="2514600"/>
            <a:ext cx="2736850" cy="7381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400"/>
              <a:t>Zweckverband Albwasserversorgung VIII/IX Schelklingen</a:t>
            </a:r>
          </a:p>
        </p:txBody>
      </p:sp>
      <p:pic>
        <p:nvPicPr>
          <p:cNvPr id="37899" name="Grafik 2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19775" y="4684713"/>
            <a:ext cx="13620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4" descr="Presseerklärung zum neu erhalte- nen Förderbescheid vom 22.01.201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70425" y="2701925"/>
            <a:ext cx="2628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Grafik 2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340850" y="2300288"/>
            <a:ext cx="1081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2" name="Grafik 26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83338" y="5732463"/>
            <a:ext cx="183038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3" name="Grafik 27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328025" y="3500438"/>
            <a:ext cx="1763713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4" name="Grafik 2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767888" y="4652963"/>
            <a:ext cx="13081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5" name="Grafik 30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581900" y="4719638"/>
            <a:ext cx="1262063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6" name="Grafik 31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904288" y="5876925"/>
            <a:ext cx="20034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7" name="Grafik 4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84213" y="3933825"/>
            <a:ext cx="8636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8" name="Grafik 6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351088" y="3405188"/>
            <a:ext cx="21621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9" name="Grafik 2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751763" y="1265238"/>
            <a:ext cx="1293812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0" name="Grafik 3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9296400" y="1620838"/>
            <a:ext cx="18256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1" name="Grafik 5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664450" y="2813050"/>
            <a:ext cx="14033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feld 3"/>
          <p:cNvSpPr txBox="1">
            <a:spLocks noChangeArrowheads="1"/>
          </p:cNvSpPr>
          <p:nvPr/>
        </p:nvSpPr>
        <p:spPr bwMode="auto">
          <a:xfrm>
            <a:off x="2135188" y="5157788"/>
            <a:ext cx="56896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de-DE" altLang="de-DE" sz="1600">
                <a:solidFill>
                  <a:srgbClr val="004991"/>
                </a:solidFill>
                <a:latin typeface="Trebuchet MS" pitchFamily="34" charset="0"/>
              </a:rPr>
              <a:t>INNOWATECH GmbH</a:t>
            </a:r>
          </a:p>
          <a:p>
            <a:pPr defTabSz="685800">
              <a:lnSpc>
                <a:spcPts val="1000"/>
              </a:lnSpc>
              <a:spcBef>
                <a:spcPct val="50000"/>
              </a:spcBef>
            </a:pPr>
            <a:r>
              <a:rPr lang="de-DE" altLang="de-DE" sz="1600">
                <a:solidFill>
                  <a:srgbClr val="004991"/>
                </a:solidFill>
                <a:latin typeface="Trebuchet MS" pitchFamily="34" charset="0"/>
              </a:rPr>
              <a:t>Alte Kaserne 28  </a:t>
            </a:r>
            <a:r>
              <a:rPr lang="az-Cyrl-AZ" altLang="de-DE" sz="1600">
                <a:solidFill>
                  <a:srgbClr val="004991"/>
                </a:solidFill>
                <a:latin typeface="Trebuchet MS" pitchFamily="34" charset="0"/>
              </a:rPr>
              <a:t>І</a:t>
            </a:r>
            <a:r>
              <a:rPr lang="de-DE" altLang="de-DE" sz="1600">
                <a:solidFill>
                  <a:srgbClr val="004991"/>
                </a:solidFill>
                <a:latin typeface="Trebuchet MS" pitchFamily="34" charset="0"/>
              </a:rPr>
              <a:t>  D-72186 Empfingen</a:t>
            </a:r>
          </a:p>
          <a:p>
            <a:pPr defTabSz="685800">
              <a:lnSpc>
                <a:spcPts val="1000"/>
              </a:lnSpc>
              <a:spcBef>
                <a:spcPct val="50000"/>
              </a:spcBef>
            </a:pPr>
            <a:r>
              <a:rPr lang="de-DE" altLang="de-DE" sz="1600">
                <a:solidFill>
                  <a:srgbClr val="004991"/>
                </a:solidFill>
                <a:latin typeface="Trebuchet MS" pitchFamily="34" charset="0"/>
              </a:rPr>
              <a:t>Tel. 07485 / 97 87 47 – 0  </a:t>
            </a:r>
            <a:r>
              <a:rPr lang="az-Cyrl-AZ" altLang="de-DE" sz="1600">
                <a:solidFill>
                  <a:srgbClr val="004991"/>
                </a:solidFill>
                <a:latin typeface="Trebuchet MS" pitchFamily="34" charset="0"/>
              </a:rPr>
              <a:t>І </a:t>
            </a:r>
            <a:r>
              <a:rPr lang="de-DE" altLang="de-DE" sz="1600">
                <a:solidFill>
                  <a:srgbClr val="004991"/>
                </a:solidFill>
                <a:latin typeface="Trebuchet MS" pitchFamily="34" charset="0"/>
              </a:rPr>
              <a:t> E-Mail: </a:t>
            </a:r>
            <a:r>
              <a:rPr lang="de-DE" altLang="de-DE" sz="1600" u="sng">
                <a:solidFill>
                  <a:srgbClr val="004991"/>
                </a:solidFill>
                <a:latin typeface="Trebuchet MS" pitchFamily="34" charset="0"/>
              </a:rPr>
              <a:t>info@innowatech.de</a:t>
            </a:r>
          </a:p>
          <a:p>
            <a:pPr defTabSz="685800">
              <a:lnSpc>
                <a:spcPts val="1000"/>
              </a:lnSpc>
              <a:spcBef>
                <a:spcPct val="50000"/>
              </a:spcBef>
            </a:pPr>
            <a:r>
              <a:rPr lang="de-DE" altLang="de-DE" sz="1600">
                <a:solidFill>
                  <a:srgbClr val="004991"/>
                </a:solidFill>
                <a:latin typeface="Trebuchet MS" pitchFamily="34" charset="0"/>
              </a:rPr>
              <a:t>www. innowatech.de</a:t>
            </a:r>
          </a:p>
        </p:txBody>
      </p:sp>
      <p:sp>
        <p:nvSpPr>
          <p:cNvPr id="38914" name="Rechteck 4"/>
          <p:cNvSpPr>
            <a:spLocks noChangeArrowheads="1"/>
          </p:cNvSpPr>
          <p:nvPr/>
        </p:nvSpPr>
        <p:spPr bwMode="auto">
          <a:xfrm>
            <a:off x="2135188" y="4724400"/>
            <a:ext cx="6010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altLang="de-DE">
                <a:solidFill>
                  <a:srgbClr val="004991"/>
                </a:solidFill>
                <a:latin typeface="Trebuchet MS" pitchFamily="34" charset="0"/>
              </a:rPr>
              <a:t>Weitere Informationen erhalten Sie gerne auf Anfrage</a:t>
            </a:r>
            <a:endParaRPr lang="de-DE"/>
          </a:p>
        </p:txBody>
      </p:sp>
      <p:pic>
        <p:nvPicPr>
          <p:cNvPr id="38915" name="Grafi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9288" y="620713"/>
            <a:ext cx="7248525" cy="395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65" name="Gerader Verbinder 26"/>
          <p:cNvCxnSpPr>
            <a:cxnSpLocks/>
          </p:cNvCxnSpPr>
          <p:nvPr/>
        </p:nvCxnSpPr>
        <p:spPr bwMode="auto">
          <a:xfrm>
            <a:off x="5132388" y="3435350"/>
            <a:ext cx="3225800" cy="0"/>
          </a:xfrm>
          <a:prstGeom prst="line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23" name="Rechteck: abgerundete Ecken 22"/>
          <p:cNvSpPr/>
          <p:nvPr/>
        </p:nvSpPr>
        <p:spPr bwMode="auto">
          <a:xfrm>
            <a:off x="2046288" y="360363"/>
            <a:ext cx="6815137" cy="4318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47725">
              <a:defRPr/>
            </a:pPr>
            <a:r>
              <a:rPr lang="de-DE" b="0" dirty="0">
                <a:solidFill>
                  <a:srgbClr val="004E9E"/>
                </a:solidFill>
                <a:latin typeface="Trebuchet MS" panose="020B0603020202020204" pitchFamily="34" charset="0"/>
                <a:cs typeface="+mn-cs"/>
              </a:rPr>
              <a:t>Anwendungsgebiete der </a:t>
            </a:r>
            <a:r>
              <a:rPr lang="de-DE" dirty="0">
                <a:solidFill>
                  <a:srgbClr val="004E9E"/>
                </a:solidFill>
                <a:latin typeface="Trebuchet MS" panose="020B0603020202020204" pitchFamily="34" charset="0"/>
                <a:cs typeface="+mn-cs"/>
              </a:rPr>
              <a:t>INNOWATECH ECA</a:t>
            </a:r>
            <a:r>
              <a:rPr lang="de-DE" b="0" dirty="0">
                <a:solidFill>
                  <a:srgbClr val="004E9E"/>
                </a:solidFill>
                <a:latin typeface="Trebuchet MS" panose="020B0603020202020204" pitchFamily="34" charset="0"/>
                <a:cs typeface="+mn-cs"/>
              </a:rPr>
              <a:t>-Technologie </a:t>
            </a:r>
          </a:p>
          <a:p>
            <a:pPr defTabSz="847725">
              <a:defRPr/>
            </a:pPr>
            <a:endParaRPr lang="de-DE" sz="1700" b="0" dirty="0">
              <a:solidFill>
                <a:srgbClr val="002060"/>
              </a:solidFill>
              <a:cs typeface="+mn-cs"/>
            </a:endParaRPr>
          </a:p>
        </p:txBody>
      </p:sp>
      <p:grpSp>
        <p:nvGrpSpPr>
          <p:cNvPr id="11267" name="Gruppieren 4"/>
          <p:cNvGrpSpPr>
            <a:grpSpLocks/>
          </p:cNvGrpSpPr>
          <p:nvPr/>
        </p:nvGrpSpPr>
        <p:grpSpPr bwMode="auto">
          <a:xfrm>
            <a:off x="687388" y="1320800"/>
            <a:ext cx="9759950" cy="5045075"/>
            <a:chOff x="2084127" y="834749"/>
            <a:chExt cx="9759374" cy="5045373"/>
          </a:xfrm>
        </p:grpSpPr>
        <p:grpSp>
          <p:nvGrpSpPr>
            <p:cNvPr id="11272" name="Gruppieren 21"/>
            <p:cNvGrpSpPr>
              <a:grpSpLocks/>
            </p:cNvGrpSpPr>
            <p:nvPr/>
          </p:nvGrpSpPr>
          <p:grpSpPr bwMode="auto">
            <a:xfrm>
              <a:off x="6164580" y="5053832"/>
              <a:ext cx="3548791" cy="826290"/>
              <a:chOff x="5180472" y="5223012"/>
              <a:chExt cx="3640671" cy="826290"/>
            </a:xfrm>
          </p:grpSpPr>
          <p:cxnSp>
            <p:nvCxnSpPr>
              <p:cNvPr id="96" name="Gerader Verbinder 95"/>
              <p:cNvCxnSpPr>
                <a:cxnSpLocks/>
              </p:cNvCxnSpPr>
              <p:nvPr/>
            </p:nvCxnSpPr>
            <p:spPr bwMode="auto">
              <a:xfrm>
                <a:off x="5181260" y="5642878"/>
                <a:ext cx="2797772" cy="11114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1" name="Ellipse 30"/>
              <p:cNvSpPr/>
              <p:nvPr/>
            </p:nvSpPr>
            <p:spPr>
              <a:xfrm>
                <a:off x="7860152" y="5223753"/>
                <a:ext cx="960818" cy="825549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19050">
                <a:noFill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b="0" dirty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</a:endParaRPr>
              </a:p>
            </p:txBody>
          </p:sp>
        </p:grpSp>
        <p:grpSp>
          <p:nvGrpSpPr>
            <p:cNvPr id="11273" name="Gruppieren 19"/>
            <p:cNvGrpSpPr>
              <a:grpSpLocks/>
            </p:cNvGrpSpPr>
            <p:nvPr/>
          </p:nvGrpSpPr>
          <p:grpSpPr bwMode="auto">
            <a:xfrm>
              <a:off x="4629003" y="834749"/>
              <a:ext cx="4600601" cy="804328"/>
              <a:chOff x="5631187" y="2260778"/>
              <a:chExt cx="4600601" cy="804328"/>
            </a:xfrm>
          </p:grpSpPr>
          <p:cxnSp>
            <p:nvCxnSpPr>
              <p:cNvPr id="11292" name="Gerader Verbinder 96"/>
              <p:cNvCxnSpPr>
                <a:cxnSpLocks/>
              </p:cNvCxnSpPr>
              <p:nvPr/>
            </p:nvCxnSpPr>
            <p:spPr bwMode="auto">
              <a:xfrm>
                <a:off x="5631187" y="2689018"/>
                <a:ext cx="3911314" cy="0"/>
              </a:xfrm>
              <a:prstGeom prst="line">
                <a:avLst/>
              </a:prstGeom>
              <a:noFill/>
              <a:ln w="76200" algn="ctr">
                <a:solidFill>
                  <a:srgbClr val="0070C0"/>
                </a:solidFill>
                <a:round/>
                <a:headEnd/>
                <a:tailEnd/>
              </a:ln>
            </p:spPr>
          </p:cxnSp>
          <p:sp>
            <p:nvSpPr>
              <p:cNvPr id="10" name="Ellipse 9"/>
              <p:cNvSpPr/>
              <p:nvPr/>
            </p:nvSpPr>
            <p:spPr>
              <a:xfrm rot="10800000">
                <a:off x="9350216" y="2260778"/>
                <a:ext cx="881010" cy="804911"/>
              </a:xfrm>
              <a:prstGeom prst="ellipse">
                <a:avLst/>
              </a:prstGeom>
              <a:solidFill>
                <a:srgbClr val="0070C0"/>
              </a:solidFill>
              <a:ln w="19050">
                <a:noFill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eaLnBrk="0" hangingPunct="0">
                  <a:defRPr/>
                </a:pPr>
                <a:endParaRPr lang="de-DE"/>
              </a:p>
            </p:txBody>
          </p:sp>
        </p:grpSp>
        <p:sp>
          <p:nvSpPr>
            <p:cNvPr id="37" name="Ellipse 36"/>
            <p:cNvSpPr/>
            <p:nvPr/>
          </p:nvSpPr>
          <p:spPr>
            <a:xfrm>
              <a:off x="9292539" y="2582690"/>
              <a:ext cx="974667" cy="833486"/>
            </a:xfrm>
            <a:prstGeom prst="ellipse">
              <a:avLst/>
            </a:prstGeom>
            <a:solidFill>
              <a:srgbClr val="FFFF00"/>
            </a:solidFill>
            <a:ln w="19050">
              <a:noFill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eaLnBrk="0" hangingPunct="0">
                <a:defRPr/>
              </a:pPr>
              <a:endParaRPr lang="de-DE" dirty="0"/>
            </a:p>
          </p:txBody>
        </p:sp>
        <p:grpSp>
          <p:nvGrpSpPr>
            <p:cNvPr id="11275" name="Gruppieren 20"/>
            <p:cNvGrpSpPr>
              <a:grpSpLocks/>
            </p:cNvGrpSpPr>
            <p:nvPr/>
          </p:nvGrpSpPr>
          <p:grpSpPr bwMode="auto">
            <a:xfrm>
              <a:off x="6412278" y="1592744"/>
              <a:ext cx="4621712" cy="851452"/>
              <a:chOff x="5767777" y="2080842"/>
              <a:chExt cx="4621712" cy="851452"/>
            </a:xfrm>
          </p:grpSpPr>
          <p:cxnSp>
            <p:nvCxnSpPr>
              <p:cNvPr id="11288" name="Gerader Verbinder 94"/>
              <p:cNvCxnSpPr>
                <a:cxnSpLocks/>
              </p:cNvCxnSpPr>
              <p:nvPr/>
            </p:nvCxnSpPr>
            <p:spPr bwMode="auto">
              <a:xfrm flipV="1">
                <a:off x="5767777" y="2530847"/>
                <a:ext cx="3690041" cy="19572"/>
              </a:xfrm>
              <a:prstGeom prst="line">
                <a:avLst/>
              </a:prstGeom>
              <a:noFill/>
              <a:ln w="76200" algn="ctr">
                <a:solidFill>
                  <a:srgbClr val="00B0F0"/>
                </a:solidFill>
                <a:round/>
                <a:headEnd/>
                <a:tailEnd/>
              </a:ln>
            </p:spPr>
          </p:cxnSp>
          <p:grpSp>
            <p:nvGrpSpPr>
              <p:cNvPr id="11289" name="Gruppieren 14"/>
              <p:cNvGrpSpPr>
                <a:grpSpLocks/>
              </p:cNvGrpSpPr>
              <p:nvPr/>
            </p:nvGrpSpPr>
            <p:grpSpPr bwMode="auto">
              <a:xfrm>
                <a:off x="9457818" y="2080842"/>
                <a:ext cx="931671" cy="851452"/>
                <a:chOff x="9457818" y="2080842"/>
                <a:chExt cx="931671" cy="851452"/>
              </a:xfrm>
            </p:grpSpPr>
            <p:sp>
              <p:nvSpPr>
                <p:cNvPr id="106" name="Ellipse 105"/>
                <p:cNvSpPr/>
                <p:nvPr/>
              </p:nvSpPr>
              <p:spPr>
                <a:xfrm rot="10800000">
                  <a:off x="9457615" y="2080130"/>
                  <a:ext cx="931808" cy="852537"/>
                </a:xfrm>
                <a:prstGeom prst="ellipse">
                  <a:avLst/>
                </a:prstGeom>
                <a:solidFill>
                  <a:srgbClr val="00B0F0"/>
                </a:solidFill>
                <a:ln w="19050">
                  <a:noFill/>
                </a:ln>
                <a:effectLst/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dk2"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pPr eaLnBrk="0" hangingPunct="0">
                    <a:defRPr/>
                  </a:pPr>
                  <a:endParaRPr lang="de-DE"/>
                </a:p>
              </p:txBody>
            </p:sp>
            <p:pic>
              <p:nvPicPr>
                <p:cNvPr id="11291" name="Grafik 107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9637820" y="2260844"/>
                  <a:ext cx="603682" cy="579051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1276" name="Gruppieren 16"/>
            <p:cNvGrpSpPr>
              <a:grpSpLocks/>
            </p:cNvGrpSpPr>
            <p:nvPr/>
          </p:nvGrpSpPr>
          <p:grpSpPr bwMode="auto">
            <a:xfrm>
              <a:off x="5597870" y="3423411"/>
              <a:ext cx="6245631" cy="804329"/>
              <a:chOff x="6025737" y="2539795"/>
              <a:chExt cx="6212528" cy="804329"/>
            </a:xfrm>
          </p:grpSpPr>
          <p:cxnSp>
            <p:nvCxnSpPr>
              <p:cNvPr id="11286" name="Gerader Verbinder 108"/>
              <p:cNvCxnSpPr>
                <a:cxnSpLocks/>
              </p:cNvCxnSpPr>
              <p:nvPr/>
            </p:nvCxnSpPr>
            <p:spPr bwMode="auto">
              <a:xfrm>
                <a:off x="6025737" y="2959153"/>
                <a:ext cx="6042483" cy="0"/>
              </a:xfrm>
              <a:prstGeom prst="line">
                <a:avLst/>
              </a:prstGeom>
              <a:noFill/>
              <a:ln w="76200" algn="ctr">
                <a:solidFill>
                  <a:srgbClr val="996633"/>
                </a:solidFill>
                <a:round/>
                <a:headEnd/>
                <a:tailEnd/>
              </a:ln>
            </p:spPr>
          </p:cxnSp>
          <p:sp>
            <p:nvSpPr>
              <p:cNvPr id="88" name="Ellipse 87"/>
              <p:cNvSpPr/>
              <p:nvPr/>
            </p:nvSpPr>
            <p:spPr>
              <a:xfrm>
                <a:off x="11342976" y="2540499"/>
                <a:ext cx="895289" cy="803323"/>
              </a:xfrm>
              <a:prstGeom prst="ellipse">
                <a:avLst/>
              </a:prstGeom>
              <a:solidFill>
                <a:srgbClr val="996633"/>
              </a:solidFill>
              <a:ln w="19050">
                <a:noFill/>
              </a:ln>
              <a:effectLst/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600" b="0" dirty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</a:endParaRPr>
              </a:p>
            </p:txBody>
          </p:sp>
        </p:grpSp>
        <p:sp>
          <p:nvSpPr>
            <p:cNvPr id="11277" name="Rechteck: abgerundete Ecken 1"/>
            <p:cNvSpPr>
              <a:spLocks noChangeArrowheads="1"/>
            </p:cNvSpPr>
            <p:nvPr/>
          </p:nvSpPr>
          <p:spPr bwMode="auto">
            <a:xfrm>
              <a:off x="2084127" y="2577303"/>
              <a:ext cx="4541493" cy="7200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de-DE" altLang="de-DE" b="0">
                  <a:solidFill>
                    <a:srgbClr val="333399"/>
                  </a:solidFill>
                  <a:latin typeface="Trebuchet MS" pitchFamily="34" charset="0"/>
                </a:rPr>
                <a:t>Qualitätssicherung und Desinfektion in der Getränkeindustrie und in Brauereien</a:t>
              </a:r>
              <a:endParaRPr lang="de-DE" b="0">
                <a:solidFill>
                  <a:srgbClr val="333399"/>
                </a:solidFill>
                <a:latin typeface="Trebuchet MS" pitchFamily="34" charset="0"/>
              </a:endParaRPr>
            </a:p>
          </p:txBody>
        </p:sp>
        <p:sp>
          <p:nvSpPr>
            <p:cNvPr id="11278" name="Rechteck: abgerundete Ecken 2"/>
            <p:cNvSpPr>
              <a:spLocks noChangeArrowheads="1"/>
            </p:cNvSpPr>
            <p:nvPr/>
          </p:nvSpPr>
          <p:spPr bwMode="auto">
            <a:xfrm>
              <a:off x="2105208" y="854981"/>
              <a:ext cx="4500532" cy="7200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38100" algn="ctr">
              <a:solidFill>
                <a:srgbClr val="00579C"/>
              </a:solidFill>
              <a:round/>
              <a:headEnd/>
              <a:tailEnd/>
            </a:ln>
          </p:spPr>
          <p:txBody>
            <a:bodyPr anchor="ctr"/>
            <a:lstStyle/>
            <a:p>
              <a:pPr defTabSz="847725"/>
              <a:r>
                <a:rPr lang="de-DE" b="0">
                  <a:solidFill>
                    <a:srgbClr val="FFFFFF"/>
                  </a:solidFill>
                  <a:latin typeface="Trebuchet MS" pitchFamily="34" charset="0"/>
                </a:rPr>
                <a:t>Trinkwasserentkeimung </a:t>
              </a:r>
            </a:p>
          </p:txBody>
        </p:sp>
        <p:sp>
          <p:nvSpPr>
            <p:cNvPr id="11279" name="Rechteck: abgerundete Ecken 5"/>
            <p:cNvSpPr>
              <a:spLocks noChangeArrowheads="1"/>
            </p:cNvSpPr>
            <p:nvPr/>
          </p:nvSpPr>
          <p:spPr bwMode="auto">
            <a:xfrm>
              <a:off x="2092230" y="1682745"/>
              <a:ext cx="4511797" cy="72000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381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defTabSz="685800"/>
              <a:r>
                <a:rPr lang="de-DE" altLang="de-DE" b="0">
                  <a:solidFill>
                    <a:srgbClr val="FFFFFF"/>
                  </a:solidFill>
                  <a:latin typeface="Trebuchet MS" pitchFamily="34" charset="0"/>
                </a:rPr>
                <a:t>Prozess- , Kühl- </a:t>
              </a:r>
              <a:br>
                <a:rPr lang="de-DE" altLang="de-DE" b="0">
                  <a:solidFill>
                    <a:srgbClr val="FFFFFF"/>
                  </a:solidFill>
                  <a:latin typeface="Trebuchet MS" pitchFamily="34" charset="0"/>
                </a:rPr>
              </a:br>
              <a:r>
                <a:rPr lang="de-DE" altLang="de-DE" b="0">
                  <a:solidFill>
                    <a:srgbClr val="FFFFFF"/>
                  </a:solidFill>
                  <a:latin typeface="Trebuchet MS" pitchFamily="34" charset="0"/>
                </a:rPr>
                <a:t>und Abwasserbehandlung</a:t>
              </a:r>
              <a:endParaRPr lang="de-DE" b="0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  <p:sp>
          <p:nvSpPr>
            <p:cNvPr id="11280" name="Rechteck: abgerundete Ecken 39"/>
            <p:cNvSpPr>
              <a:spLocks noChangeArrowheads="1"/>
            </p:cNvSpPr>
            <p:nvPr/>
          </p:nvSpPr>
          <p:spPr bwMode="auto">
            <a:xfrm>
              <a:off x="2105208" y="3435387"/>
              <a:ext cx="4500532" cy="720000"/>
            </a:xfrm>
            <a:prstGeom prst="roundRect">
              <a:avLst>
                <a:gd name="adj" fmla="val 16667"/>
              </a:avLst>
            </a:prstGeom>
            <a:solidFill>
              <a:srgbClr val="7C4A24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defTabSz="685800"/>
              <a:r>
                <a:rPr lang="de-DE" altLang="de-DE" b="0">
                  <a:solidFill>
                    <a:srgbClr val="FFFFFF"/>
                  </a:solidFill>
                  <a:latin typeface="Trebuchet MS" pitchFamily="34" charset="0"/>
                </a:rPr>
                <a:t>Anwendungen in der Landwirtschaft</a:t>
              </a:r>
            </a:p>
          </p:txBody>
        </p:sp>
        <p:sp>
          <p:nvSpPr>
            <p:cNvPr id="8" name="Rechteck: abgerundete Ecken 7"/>
            <p:cNvSpPr/>
            <p:nvPr/>
          </p:nvSpPr>
          <p:spPr bwMode="auto">
            <a:xfrm>
              <a:off x="2104763" y="5156179"/>
              <a:ext cx="4500297" cy="71918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de-DE" altLang="de-DE" b="0" dirty="0">
                  <a:solidFill>
                    <a:srgbClr val="FFFFFF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Herstellung von Medizinprodukten (PGF) </a:t>
              </a:r>
            </a:p>
          </p:txBody>
        </p:sp>
        <p:pic>
          <p:nvPicPr>
            <p:cNvPr id="11282" name="Grafik 1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053641" y="3462660"/>
              <a:ext cx="749119" cy="749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3" name="Grafik 2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830535" y="5038913"/>
              <a:ext cx="828814" cy="828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4" name="Grafik 2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377199" y="854981"/>
              <a:ext cx="817967" cy="817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5" name="Grafik 2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472312" y="2672756"/>
              <a:ext cx="624730" cy="624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8" name="Rechteck: abgerundete Ecken 8"/>
          <p:cNvSpPr>
            <a:spLocks noChangeArrowheads="1"/>
          </p:cNvSpPr>
          <p:nvPr/>
        </p:nvSpPr>
        <p:spPr bwMode="auto">
          <a:xfrm>
            <a:off x="695325" y="4778375"/>
            <a:ext cx="4521200" cy="7207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defTabSz="533400">
              <a:lnSpc>
                <a:spcPct val="90000"/>
              </a:lnSpc>
              <a:spcAft>
                <a:spcPct val="35000"/>
              </a:spcAft>
            </a:pPr>
            <a:r>
              <a:rPr lang="de-DE" altLang="de-DE" b="0">
                <a:solidFill>
                  <a:schemeClr val="bg1"/>
                </a:solidFill>
                <a:latin typeface="Trebuchet MS" pitchFamily="34" charset="0"/>
              </a:rPr>
              <a:t>Qualitätssicherung und Desinfektion in der  Lebensmittelindustrie</a:t>
            </a:r>
            <a:endParaRPr lang="de-DE" b="0">
              <a:solidFill>
                <a:schemeClr val="bg1"/>
              </a:solidFill>
              <a:latin typeface="Trebuchet MS" pitchFamily="34" charset="0"/>
            </a:endParaRPr>
          </a:p>
        </p:txBody>
      </p:sp>
      <p:cxnSp>
        <p:nvCxnSpPr>
          <p:cNvPr id="11269" name="Gerader Verbinder 32"/>
          <p:cNvCxnSpPr>
            <a:cxnSpLocks/>
          </p:cNvCxnSpPr>
          <p:nvPr/>
        </p:nvCxnSpPr>
        <p:spPr bwMode="auto">
          <a:xfrm>
            <a:off x="5195888" y="4868863"/>
            <a:ext cx="4132262" cy="0"/>
          </a:xfrm>
          <a:prstGeom prst="line">
            <a:avLst/>
          </a:prstGeom>
          <a:noFill/>
          <a:ln w="76200" algn="ctr">
            <a:solidFill>
              <a:srgbClr val="92D050"/>
            </a:solidFill>
            <a:round/>
            <a:headEnd/>
            <a:tailEnd/>
          </a:ln>
        </p:spPr>
      </p:cxnSp>
      <p:sp>
        <p:nvSpPr>
          <p:cNvPr id="11" name="Ellipse 10"/>
          <p:cNvSpPr/>
          <p:nvPr/>
        </p:nvSpPr>
        <p:spPr>
          <a:xfrm>
            <a:off x="8615363" y="4689475"/>
            <a:ext cx="915987" cy="803275"/>
          </a:xfrm>
          <a:prstGeom prst="ellipse">
            <a:avLst/>
          </a:prstGeom>
          <a:solidFill>
            <a:srgbClr val="92D050"/>
          </a:solidFill>
          <a:ln w="19050">
            <a:solidFill>
              <a:srgbClr val="92D050"/>
            </a:solidFill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eaLnBrk="0" hangingPunct="0">
              <a:defRPr/>
            </a:pPr>
            <a:endParaRPr lang="de-DE" dirty="0"/>
          </a:p>
        </p:txBody>
      </p:sp>
      <p:pic>
        <p:nvPicPr>
          <p:cNvPr id="11271" name="Grafik 15" descr="Messer und Gabel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96338" y="4868863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hteck 10"/>
          <p:cNvSpPr>
            <a:spLocks noChangeArrowheads="1"/>
          </p:cNvSpPr>
          <p:nvPr/>
        </p:nvSpPr>
        <p:spPr bwMode="auto">
          <a:xfrm>
            <a:off x="515938" y="1273175"/>
            <a:ext cx="10296525" cy="719138"/>
          </a:xfrm>
          <a:prstGeom prst="rect">
            <a:avLst/>
          </a:prstGeom>
          <a:solidFill>
            <a:srgbClr val="00579C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defTabSz="847725"/>
            <a:endParaRPr lang="de-DE" sz="1700" b="0">
              <a:solidFill>
                <a:srgbClr val="FFFFFF"/>
              </a:solidFill>
            </a:endParaRPr>
          </a:p>
        </p:txBody>
      </p:sp>
      <p:sp>
        <p:nvSpPr>
          <p:cNvPr id="12290" name="Textfeld 1"/>
          <p:cNvSpPr txBox="1">
            <a:spLocks noChangeArrowheads="1"/>
          </p:cNvSpPr>
          <p:nvPr/>
        </p:nvSpPr>
        <p:spPr bwMode="auto">
          <a:xfrm>
            <a:off x="582613" y="1335088"/>
            <a:ext cx="105822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de-DE" b="0">
                <a:solidFill>
                  <a:srgbClr val="FFFFFF"/>
                </a:solidFill>
                <a:latin typeface="Trebuchet MS" pitchFamily="34" charset="0"/>
              </a:rPr>
              <a:t>Mittels Membranzellenelektrolyse wird aus Trinkwasser, reinem Kochsalz und Strom</a:t>
            </a:r>
          </a:p>
          <a:p>
            <a:pPr defTabSz="685800"/>
            <a:r>
              <a:rPr lang="de-DE" b="0">
                <a:solidFill>
                  <a:srgbClr val="FFFFFF"/>
                </a:solidFill>
                <a:latin typeface="Trebuchet MS" pitchFamily="34" charset="0"/>
              </a:rPr>
              <a:t>INNOWATECH </a:t>
            </a:r>
            <a:r>
              <a:rPr lang="de-DE">
                <a:solidFill>
                  <a:srgbClr val="FFFFFF"/>
                </a:solidFill>
                <a:latin typeface="Trebuchet MS" pitchFamily="34" charset="0"/>
              </a:rPr>
              <a:t>Anolyte</a:t>
            </a:r>
            <a:r>
              <a:rPr lang="de-DE" baseline="30000">
                <a:solidFill>
                  <a:srgbClr val="FFFFFF"/>
                </a:solidFill>
                <a:latin typeface="Trebuchet MS" pitchFamily="34" charset="0"/>
              </a:rPr>
              <a:t>®</a:t>
            </a:r>
            <a:r>
              <a:rPr lang="de-DE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de-DE" b="0">
                <a:solidFill>
                  <a:srgbClr val="FFFFFF"/>
                </a:solidFill>
                <a:latin typeface="Trebuchet MS" pitchFamily="34" charset="0"/>
              </a:rPr>
              <a:t>erzeugt</a:t>
            </a:r>
          </a:p>
          <a:p>
            <a:pPr defTabSz="685800"/>
            <a:endParaRPr lang="de-DE" b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4" name="Rechteck: abgerundete Ecken 3"/>
          <p:cNvSpPr/>
          <p:nvPr/>
        </p:nvSpPr>
        <p:spPr>
          <a:xfrm>
            <a:off x="2160588" y="503238"/>
            <a:ext cx="7019925" cy="423862"/>
          </a:xfrm>
          <a:prstGeom prst="roundRect">
            <a:avLst>
              <a:gd name="adj" fmla="val 10000"/>
            </a:avLst>
          </a:prstGeom>
          <a:solidFill>
            <a:schemeClr val="accent3"/>
          </a:solidFill>
          <a:ln w="19050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5">
              <a:hueOff val="1085675"/>
              <a:satOff val="3732"/>
              <a:lumOff val="-17909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685800" fontAlgn="auto">
              <a:spcAft>
                <a:spcPts val="0"/>
              </a:spcAft>
              <a:defRPr/>
            </a:pPr>
            <a:r>
              <a:rPr lang="de-DE" altLang="de-DE" dirty="0">
                <a:solidFill>
                  <a:srgbClr val="00499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INNOWATECH ECA–Technologie – </a:t>
            </a:r>
            <a:r>
              <a:rPr lang="de-DE" dirty="0">
                <a:solidFill>
                  <a:srgbClr val="004991"/>
                </a:solidFill>
                <a:latin typeface="Trebuchet MS" panose="020B0603020202020204" pitchFamily="34" charset="0"/>
              </a:rPr>
              <a:t>E</a:t>
            </a:r>
            <a:r>
              <a:rPr lang="de-DE" b="0" dirty="0">
                <a:solidFill>
                  <a:srgbClr val="004991"/>
                </a:solidFill>
                <a:latin typeface="Trebuchet MS" panose="020B0603020202020204" pitchFamily="34" charset="0"/>
              </a:rPr>
              <a:t>lektro </a:t>
            </a:r>
            <a:r>
              <a:rPr lang="de-DE" dirty="0">
                <a:solidFill>
                  <a:srgbClr val="004991"/>
                </a:solidFill>
                <a:latin typeface="Trebuchet MS" panose="020B0603020202020204" pitchFamily="34" charset="0"/>
              </a:rPr>
              <a:t>C</a:t>
            </a:r>
            <a:r>
              <a:rPr lang="de-DE" b="0" dirty="0">
                <a:solidFill>
                  <a:srgbClr val="004991"/>
                </a:solidFill>
                <a:latin typeface="Trebuchet MS" panose="020B0603020202020204" pitchFamily="34" charset="0"/>
              </a:rPr>
              <a:t>hemische </a:t>
            </a:r>
            <a:r>
              <a:rPr lang="de-DE" dirty="0">
                <a:solidFill>
                  <a:srgbClr val="004991"/>
                </a:solidFill>
                <a:latin typeface="Trebuchet MS" panose="020B0603020202020204" pitchFamily="34" charset="0"/>
              </a:rPr>
              <a:t>A</a:t>
            </a:r>
            <a:r>
              <a:rPr lang="de-DE" b="0" dirty="0">
                <a:solidFill>
                  <a:srgbClr val="004991"/>
                </a:solidFill>
                <a:latin typeface="Trebuchet MS" panose="020B0603020202020204" pitchFamily="34" charset="0"/>
              </a:rPr>
              <a:t>ktivierung</a:t>
            </a:r>
            <a:r>
              <a:rPr lang="de-DE" altLang="de-DE" b="0" dirty="0">
                <a:solidFill>
                  <a:srgbClr val="00499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endParaRPr lang="de-DE" b="0" dirty="0">
              <a:solidFill>
                <a:srgbClr val="004991"/>
              </a:solidFill>
              <a:latin typeface="Arial Rounded MT Bold" panose="020F0704030504030204" pitchFamily="34" charset="0"/>
            </a:endParaRPr>
          </a:p>
          <a:p>
            <a:pPr algn="ctr" defTabSz="685800" fontAlgn="auto">
              <a:spcAft>
                <a:spcPts val="0"/>
              </a:spcAft>
              <a:defRPr/>
            </a:pPr>
            <a:endParaRPr lang="de-DE" altLang="de-DE" b="0" dirty="0">
              <a:solidFill>
                <a:srgbClr val="00499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01601" y="3001714"/>
            <a:ext cx="7200800" cy="33305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14300" lvl="1" indent="-285750" defTabSz="685800" eaLnBrk="0" hangingPunct="0">
              <a:lnSpc>
                <a:spcPct val="2000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de-DE" sz="1600" b="0" dirty="0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hoch-wirksame pH-neutrale Desinfektionslösung mit ca. 80% </a:t>
            </a:r>
            <a:r>
              <a:rPr lang="de-DE" sz="1600" b="0" dirty="0" err="1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HOCl</a:t>
            </a:r>
            <a:r>
              <a:rPr lang="de-DE" sz="1600" b="0" dirty="0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-Anteil</a:t>
            </a:r>
          </a:p>
          <a:p>
            <a:pPr marL="114300" lvl="1" indent="-285750" defTabSz="685800" eaLnBrk="0" hangingPunct="0">
              <a:lnSpc>
                <a:spcPct val="2000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de-DE" sz="1600" b="0" dirty="0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sehr h</a:t>
            </a:r>
            <a:r>
              <a:rPr lang="de-DE" sz="1600" b="0" dirty="0" err="1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ohe</a:t>
            </a:r>
            <a:r>
              <a:rPr lang="de-DE" sz="1600" b="0" dirty="0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 Wirksamkeit, Stabilität und Nachhaltigkeit </a:t>
            </a:r>
          </a:p>
          <a:p>
            <a:pPr marL="114300" lvl="1" indent="-285750" defTabSz="685800" eaLnBrk="0" hangingPunct="0">
              <a:lnSpc>
                <a:spcPct val="2000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de-DE" sz="1600" b="0" dirty="0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baut Biofilme ab und verhindert deren Neubildung  </a:t>
            </a:r>
          </a:p>
          <a:p>
            <a:pPr marL="114300" lvl="1" indent="-285750" defTabSz="685800" eaLnBrk="0" hangingPunct="0">
              <a:lnSpc>
                <a:spcPct val="2000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de-DE" sz="1600" b="0" dirty="0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kein Einsatz von Gefahrengut und wassergefährdenden Stoffen </a:t>
            </a:r>
          </a:p>
          <a:p>
            <a:pPr marL="114300" lvl="1" indent="-285750" algn="just" defTabSz="685800" eaLnBrk="0" hangingPunct="0">
              <a:lnSpc>
                <a:spcPct val="2000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de-DE" sz="1600" b="0" dirty="0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kein erhöhtes Korrosionsrisiko und keine Schädigung von E</a:t>
            </a:r>
            <a:r>
              <a:rPr lang="de-DE" sz="1600" b="0" dirty="0" err="1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lastomeren</a:t>
            </a:r>
            <a:endParaRPr lang="de-DE" sz="1600" b="0" dirty="0">
              <a:solidFill>
                <a:srgbClr val="004991"/>
              </a:solidFill>
              <a:latin typeface="Trebuchet MS" panose="020B0603020202020204" pitchFamily="34" charset="0"/>
              <a:cs typeface="+mn-cs"/>
            </a:endParaRPr>
          </a:p>
          <a:p>
            <a:pPr marL="114300" lvl="1" indent="-285750" algn="just" defTabSz="685800" eaLnBrk="0" hangingPunct="0">
              <a:lnSpc>
                <a:spcPct val="2000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de-DE" sz="1600" b="0" dirty="0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sehr geringe Kosten von &lt; 1 Cent pro m³ Trinkwasser</a:t>
            </a:r>
          </a:p>
          <a:p>
            <a:pPr marL="3286125" lvl="8" indent="-285750" algn="just" defTabSz="6858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endParaRPr lang="de-DE" sz="1400" dirty="0">
              <a:solidFill>
                <a:srgbClr val="004991"/>
              </a:solidFill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12293" name="Textfeld 12"/>
          <p:cNvSpPr txBox="1">
            <a:spLocks noChangeArrowheads="1"/>
          </p:cNvSpPr>
          <p:nvPr/>
        </p:nvSpPr>
        <p:spPr bwMode="auto">
          <a:xfrm>
            <a:off x="479425" y="2565400"/>
            <a:ext cx="55133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0">
                <a:solidFill>
                  <a:srgbClr val="004991"/>
                </a:solidFill>
                <a:latin typeface="Trebuchet MS" pitchFamily="34" charset="0"/>
              </a:rPr>
              <a:t>Was ist das besondere an INNOWATECH Anolyte</a:t>
            </a:r>
            <a:r>
              <a:rPr lang="de-DE" altLang="de-DE" baseline="30000">
                <a:solidFill>
                  <a:srgbClr val="004991"/>
                </a:solidFill>
                <a:latin typeface="Trebuchet MS" pitchFamily="34" charset="0"/>
              </a:rPr>
              <a:t>® </a:t>
            </a:r>
            <a:r>
              <a:rPr lang="de-DE" b="0">
                <a:solidFill>
                  <a:srgbClr val="004991"/>
                </a:solidFill>
                <a:latin typeface="Trebuchet MS" pitchFamily="34" charset="0"/>
              </a:rPr>
              <a:t>? </a:t>
            </a:r>
          </a:p>
        </p:txBody>
      </p:sp>
      <p:sp>
        <p:nvSpPr>
          <p:cNvPr id="12294" name="Textfeld 11"/>
          <p:cNvSpPr txBox="1">
            <a:spLocks noChangeArrowheads="1"/>
          </p:cNvSpPr>
          <p:nvPr/>
        </p:nvSpPr>
        <p:spPr bwMode="auto">
          <a:xfrm>
            <a:off x="7681913" y="5892800"/>
            <a:ext cx="32813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0">
                <a:solidFill>
                  <a:srgbClr val="004991"/>
                </a:solidFill>
                <a:latin typeface="Trebuchet MS" pitchFamily="34" charset="0"/>
              </a:rPr>
              <a:t>INNOWATECH Anolyte</a:t>
            </a:r>
            <a:r>
              <a:rPr lang="de-DE" altLang="de-DE" sz="1200" baseline="30000">
                <a:solidFill>
                  <a:srgbClr val="004991"/>
                </a:solidFill>
                <a:latin typeface="Trebuchet MS" pitchFamily="34" charset="0"/>
              </a:rPr>
              <a:t>®</a:t>
            </a:r>
            <a:r>
              <a:rPr lang="de-DE" sz="1200" b="0">
                <a:solidFill>
                  <a:srgbClr val="004991"/>
                </a:solidFill>
                <a:latin typeface="Trebuchet MS" pitchFamily="34" charset="0"/>
              </a:rPr>
              <a:t> Produktionsanlage</a:t>
            </a:r>
          </a:p>
        </p:txBody>
      </p:sp>
      <p:pic>
        <p:nvPicPr>
          <p:cNvPr id="12295" name="Grafik 8" descr="S:\Public\Mailbox\Volker Fischer\INNOWATECH Aquadron CGX K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3825" y="2338388"/>
            <a:ext cx="3068638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Grafik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1588" y="1125538"/>
            <a:ext cx="2698750" cy="511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Grafik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1125538"/>
            <a:ext cx="4708525" cy="510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: abgerundete Ecken 9"/>
          <p:cNvSpPr/>
          <p:nvPr/>
        </p:nvSpPr>
        <p:spPr bwMode="auto">
          <a:xfrm>
            <a:off x="1919288" y="314325"/>
            <a:ext cx="7446962" cy="433388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de-DE" b="0" dirty="0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INNOWATECH Aquadron</a:t>
            </a:r>
            <a:r>
              <a:rPr lang="de-DE" baseline="30000" dirty="0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®</a:t>
            </a:r>
            <a:r>
              <a:rPr lang="de-DE" b="0" dirty="0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 zur Herstellung von INNOWATECH Anolyte</a:t>
            </a:r>
            <a:r>
              <a:rPr lang="de-DE" baseline="30000" dirty="0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 ®</a:t>
            </a:r>
            <a:endParaRPr lang="de-DE" b="0" dirty="0">
              <a:solidFill>
                <a:srgbClr val="004991"/>
              </a:solidFill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14340" name="Text Box 18"/>
          <p:cNvSpPr txBox="1">
            <a:spLocks noChangeArrowheads="1"/>
          </p:cNvSpPr>
          <p:nvPr/>
        </p:nvSpPr>
        <p:spPr bwMode="auto">
          <a:xfrm>
            <a:off x="7608888" y="4941888"/>
            <a:ext cx="719137" cy="3683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91049" tIns="45524" rIns="91049" bIns="45524" anchor="ctr">
            <a:spAutoFit/>
          </a:bodyPr>
          <a:lstStyle/>
          <a:p>
            <a:pPr defTabSz="847725">
              <a:spcBef>
                <a:spcPct val="50000"/>
              </a:spcBef>
            </a:pPr>
            <a:r>
              <a:rPr lang="en-US" altLang="de-DE" sz="900">
                <a:solidFill>
                  <a:srgbClr val="003399"/>
                </a:solidFill>
              </a:rPr>
              <a:t>Salztank Enthärter </a:t>
            </a:r>
          </a:p>
        </p:txBody>
      </p:sp>
      <p:sp>
        <p:nvSpPr>
          <p:cNvPr id="14341" name="Text Box 18"/>
          <p:cNvSpPr txBox="1">
            <a:spLocks noChangeArrowheads="1"/>
          </p:cNvSpPr>
          <p:nvPr/>
        </p:nvSpPr>
        <p:spPr bwMode="auto">
          <a:xfrm>
            <a:off x="8399463" y="4797425"/>
            <a:ext cx="792162" cy="50641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91049" tIns="45524" rIns="91049" bIns="45524" anchor="ctr">
            <a:spAutoFit/>
          </a:bodyPr>
          <a:lstStyle/>
          <a:p>
            <a:pPr defTabSz="847725">
              <a:spcBef>
                <a:spcPct val="50000"/>
              </a:spcBef>
            </a:pPr>
            <a:r>
              <a:rPr lang="en-US" altLang="de-DE" sz="900">
                <a:solidFill>
                  <a:srgbClr val="003399"/>
                </a:solidFill>
              </a:rPr>
              <a:t>Salztank Anolyte-Produktion </a:t>
            </a:r>
          </a:p>
        </p:txBody>
      </p:sp>
      <p:sp>
        <p:nvSpPr>
          <p:cNvPr id="14342" name="Text Box 17"/>
          <p:cNvSpPr txBox="1">
            <a:spLocks noChangeArrowheads="1"/>
          </p:cNvSpPr>
          <p:nvPr/>
        </p:nvSpPr>
        <p:spPr bwMode="auto">
          <a:xfrm>
            <a:off x="6096000" y="3933825"/>
            <a:ext cx="1439863" cy="7143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91049" tIns="45524" rIns="91049" bIns="45524" anchor="ctr" anchorCtr="1">
            <a:spAutoFit/>
          </a:bodyPr>
          <a:lstStyle/>
          <a:p>
            <a:pPr algn="ctr" defTabSz="847725">
              <a:spcBef>
                <a:spcPct val="50000"/>
              </a:spcBef>
            </a:pPr>
            <a:r>
              <a:rPr lang="en-US" altLang="de-DE" sz="900">
                <a:solidFill>
                  <a:srgbClr val="003399"/>
                </a:solidFill>
              </a:rPr>
              <a:t>INNOWATECH Aquadron</a:t>
            </a:r>
            <a:r>
              <a:rPr lang="de-DE" sz="900" baseline="30000">
                <a:solidFill>
                  <a:srgbClr val="004991"/>
                </a:solidFill>
                <a:latin typeface="Trebuchet MS" pitchFamily="34" charset="0"/>
              </a:rPr>
              <a:t>®</a:t>
            </a:r>
            <a:r>
              <a:rPr lang="en-US" altLang="de-DE" sz="900">
                <a:solidFill>
                  <a:srgbClr val="003399"/>
                </a:solidFill>
              </a:rPr>
              <a:t> ECO  </a:t>
            </a:r>
          </a:p>
          <a:p>
            <a:pPr algn="ctr" defTabSz="847725">
              <a:spcBef>
                <a:spcPct val="50000"/>
              </a:spcBef>
            </a:pPr>
            <a:r>
              <a:rPr lang="en-US" altLang="de-DE" sz="900">
                <a:solidFill>
                  <a:srgbClr val="003399"/>
                </a:solidFill>
              </a:rPr>
              <a:t>zur Anolyte-Produktion</a:t>
            </a:r>
          </a:p>
        </p:txBody>
      </p:sp>
      <p:sp>
        <p:nvSpPr>
          <p:cNvPr id="14343" name="Textfeld 6"/>
          <p:cNvSpPr txBox="1">
            <a:spLocks noChangeArrowheads="1"/>
          </p:cNvSpPr>
          <p:nvPr/>
        </p:nvSpPr>
        <p:spPr bwMode="auto">
          <a:xfrm>
            <a:off x="8256588" y="1484313"/>
            <a:ext cx="2879725" cy="819150"/>
          </a:xfrm>
          <a:prstGeom prst="rect">
            <a:avLst/>
          </a:prstGeom>
          <a:solidFill>
            <a:schemeClr val="bg1"/>
          </a:solidFill>
          <a:ln w="22225">
            <a:solidFill>
              <a:srgbClr val="00499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000">
                <a:solidFill>
                  <a:srgbClr val="00579C"/>
                </a:solidFill>
                <a:latin typeface="Trebuchet MS" pitchFamily="34" charset="0"/>
                <a:cs typeface="Helvetica" pitchFamily="34" charset="0"/>
              </a:rPr>
              <a:t>INNOWATECH Aquadron</a:t>
            </a:r>
            <a:r>
              <a:rPr lang="de-DE" altLang="de-DE" sz="1000" baseline="30000">
                <a:solidFill>
                  <a:srgbClr val="00579C"/>
                </a:solidFill>
                <a:latin typeface="Trebuchet MS" pitchFamily="34" charset="0"/>
                <a:cs typeface="Helvetica" pitchFamily="34" charset="0"/>
              </a:rPr>
              <a:t>®</a:t>
            </a:r>
            <a:r>
              <a:rPr lang="de-DE" sz="1000">
                <a:solidFill>
                  <a:srgbClr val="00579C"/>
                </a:solidFill>
                <a:latin typeface="Trebuchet MS" pitchFamily="34" charset="0"/>
                <a:cs typeface="Helvetica" pitchFamily="34" charset="0"/>
              </a:rPr>
              <a:t> ECO-Serie</a:t>
            </a:r>
          </a:p>
          <a:p>
            <a:pPr eaLnBrk="0" hangingPunct="0"/>
            <a:endParaRPr lang="de-DE" sz="900">
              <a:solidFill>
                <a:srgbClr val="00579C"/>
              </a:solidFill>
              <a:latin typeface="Trebuchet MS" pitchFamily="34" charset="0"/>
              <a:cs typeface="Helvetica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de-DE" sz="1000" b="0">
                <a:solidFill>
                  <a:srgbClr val="00579C"/>
                </a:solidFill>
                <a:latin typeface="Trebuchet MS" pitchFamily="34" charset="0"/>
                <a:cs typeface="Helvetica" pitchFamily="34" charset="0"/>
              </a:rPr>
              <a:t>zur Behandlung bis ca. 25.000 m³ Trinkwasser</a:t>
            </a:r>
          </a:p>
          <a:p>
            <a:pPr eaLnBrk="0" hangingPunct="0">
              <a:lnSpc>
                <a:spcPct val="150000"/>
              </a:lnSpc>
            </a:pPr>
            <a:r>
              <a:rPr lang="de-DE" sz="1000" b="0">
                <a:solidFill>
                  <a:srgbClr val="00579C"/>
                </a:solidFill>
                <a:latin typeface="Trebuchet MS" pitchFamily="34" charset="0"/>
                <a:cs typeface="Helvetica" pitchFamily="34" charset="0"/>
              </a:rPr>
              <a:t>pro Tag mit ca. 0,2 ppm freiem Chlor</a:t>
            </a:r>
          </a:p>
        </p:txBody>
      </p:sp>
      <p:sp>
        <p:nvSpPr>
          <p:cNvPr id="14344" name="Text Box 18"/>
          <p:cNvSpPr txBox="1">
            <a:spLocks noChangeArrowheads="1"/>
          </p:cNvSpPr>
          <p:nvPr/>
        </p:nvSpPr>
        <p:spPr bwMode="auto">
          <a:xfrm>
            <a:off x="1703388" y="4508500"/>
            <a:ext cx="720725" cy="2317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91049" tIns="45524" rIns="91049" bIns="45524" anchor="ctr">
            <a:spAutoFit/>
          </a:bodyPr>
          <a:lstStyle/>
          <a:p>
            <a:pPr defTabSz="847725">
              <a:spcBef>
                <a:spcPct val="50000"/>
              </a:spcBef>
            </a:pPr>
            <a:r>
              <a:rPr lang="en-US" altLang="de-DE" sz="900">
                <a:solidFill>
                  <a:schemeClr val="bg1"/>
                </a:solidFill>
              </a:rPr>
              <a:t>Enthärter </a:t>
            </a:r>
          </a:p>
        </p:txBody>
      </p:sp>
      <p:sp>
        <p:nvSpPr>
          <p:cNvPr id="14345" name="Text Box 17"/>
          <p:cNvSpPr txBox="1">
            <a:spLocks noChangeArrowheads="1"/>
          </p:cNvSpPr>
          <p:nvPr/>
        </p:nvSpPr>
        <p:spPr bwMode="auto">
          <a:xfrm>
            <a:off x="4656138" y="3716338"/>
            <a:ext cx="1439862" cy="78581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91049" tIns="45524" rIns="91049" bIns="45524" anchor="ctr" anchorCtr="1">
            <a:spAutoFit/>
          </a:bodyPr>
          <a:lstStyle/>
          <a:p>
            <a:pPr algn="ctr" defTabSz="847725">
              <a:spcBef>
                <a:spcPct val="50000"/>
              </a:spcBef>
            </a:pPr>
            <a:r>
              <a:rPr lang="en-US" altLang="de-DE" sz="900">
                <a:solidFill>
                  <a:srgbClr val="003399"/>
                </a:solidFill>
              </a:rPr>
              <a:t>INNOWATECH Anolyte</a:t>
            </a:r>
            <a:r>
              <a:rPr lang="de-DE" sz="900" baseline="30000">
                <a:solidFill>
                  <a:srgbClr val="004991"/>
                </a:solidFill>
                <a:latin typeface="Trebuchet MS" pitchFamily="34" charset="0"/>
              </a:rPr>
              <a:t>®</a:t>
            </a:r>
            <a:r>
              <a:rPr lang="en-US" altLang="de-DE" sz="900">
                <a:solidFill>
                  <a:srgbClr val="003399"/>
                </a:solidFill>
              </a:rPr>
              <a:t> </a:t>
            </a:r>
          </a:p>
          <a:p>
            <a:pPr algn="ctr" defTabSz="847725">
              <a:spcBef>
                <a:spcPct val="50000"/>
              </a:spcBef>
            </a:pPr>
            <a:r>
              <a:rPr lang="en-US" altLang="de-DE" sz="900">
                <a:solidFill>
                  <a:srgbClr val="003399"/>
                </a:solidFill>
              </a:rPr>
              <a:t>Vorratsbehälter </a:t>
            </a:r>
          </a:p>
          <a:p>
            <a:pPr algn="ctr" defTabSz="847725">
              <a:spcBef>
                <a:spcPct val="50000"/>
              </a:spcBef>
            </a:pPr>
            <a:r>
              <a:rPr lang="en-US" altLang="de-DE" sz="900">
                <a:solidFill>
                  <a:srgbClr val="003399"/>
                </a:solidFill>
              </a:rPr>
              <a:t>mit Entnahmehahn </a:t>
            </a:r>
          </a:p>
        </p:txBody>
      </p:sp>
      <p:sp>
        <p:nvSpPr>
          <p:cNvPr id="14346" name="Text Box 18"/>
          <p:cNvSpPr txBox="1">
            <a:spLocks noChangeArrowheads="1"/>
          </p:cNvSpPr>
          <p:nvPr/>
        </p:nvSpPr>
        <p:spPr bwMode="auto">
          <a:xfrm>
            <a:off x="4367213" y="2205038"/>
            <a:ext cx="720725" cy="3683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91049" tIns="45524" rIns="91049" bIns="45524" anchor="ctr">
            <a:spAutoFit/>
          </a:bodyPr>
          <a:lstStyle/>
          <a:p>
            <a:pPr defTabSz="847725">
              <a:spcBef>
                <a:spcPct val="50000"/>
              </a:spcBef>
            </a:pPr>
            <a:r>
              <a:rPr lang="en-US" altLang="de-DE" sz="900">
                <a:solidFill>
                  <a:srgbClr val="003399"/>
                </a:solidFill>
              </a:rPr>
              <a:t>Dosier-pumpe</a:t>
            </a:r>
            <a:r>
              <a:rPr lang="en-US" altLang="de-DE" sz="9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6488" y="1341438"/>
            <a:ext cx="483076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feld 6"/>
          <p:cNvSpPr txBox="1">
            <a:spLocks noChangeArrowheads="1"/>
          </p:cNvSpPr>
          <p:nvPr/>
        </p:nvSpPr>
        <p:spPr bwMode="auto">
          <a:xfrm>
            <a:off x="2447925" y="4724400"/>
            <a:ext cx="2735263" cy="1295400"/>
          </a:xfrm>
          <a:prstGeom prst="rect">
            <a:avLst/>
          </a:prstGeom>
          <a:solidFill>
            <a:schemeClr val="bg1"/>
          </a:solidFill>
          <a:ln w="25400">
            <a:solidFill>
              <a:srgbClr val="00499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000">
                <a:solidFill>
                  <a:srgbClr val="004991"/>
                </a:solidFill>
                <a:latin typeface="Trebuchet MS" pitchFamily="34" charset="0"/>
                <a:cs typeface="Helvetica" pitchFamily="34" charset="0"/>
              </a:rPr>
              <a:t>  INNOWATECH Multi-Mess-Center</a:t>
            </a:r>
          </a:p>
          <a:p>
            <a:pPr eaLnBrk="0" hangingPunct="0"/>
            <a:endParaRPr lang="de-DE" sz="1000" b="0">
              <a:solidFill>
                <a:srgbClr val="004991"/>
              </a:solidFill>
              <a:latin typeface="Trebuchet MS" pitchFamily="34" charset="0"/>
              <a:cs typeface="Helvetica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de-DE" sz="1000" b="0">
                <a:solidFill>
                  <a:srgbClr val="004991"/>
                </a:solidFill>
                <a:latin typeface="Trebuchet MS" pitchFamily="34" charset="0"/>
                <a:cs typeface="Helvetica" pitchFamily="34" charset="0"/>
              </a:rPr>
              <a:t>  Permanente Messung von freiem Chlor,</a:t>
            </a:r>
          </a:p>
          <a:p>
            <a:pPr eaLnBrk="0" hangingPunct="0">
              <a:lnSpc>
                <a:spcPct val="150000"/>
              </a:lnSpc>
            </a:pPr>
            <a:r>
              <a:rPr lang="de-DE" sz="1000" b="0">
                <a:solidFill>
                  <a:srgbClr val="004991"/>
                </a:solidFill>
                <a:latin typeface="Trebuchet MS" pitchFamily="34" charset="0"/>
                <a:cs typeface="Helvetica" pitchFamily="34" charset="0"/>
              </a:rPr>
              <a:t>  pH, Leitfähigkeit,  Redox, Temperatur</a:t>
            </a:r>
          </a:p>
          <a:p>
            <a:pPr eaLnBrk="0" hangingPunct="0">
              <a:lnSpc>
                <a:spcPct val="150000"/>
              </a:lnSpc>
            </a:pPr>
            <a:r>
              <a:rPr lang="de-DE" sz="1000" b="0">
                <a:solidFill>
                  <a:srgbClr val="004991"/>
                </a:solidFill>
                <a:latin typeface="Trebuchet MS" pitchFamily="34" charset="0"/>
                <a:cs typeface="Helvetica" pitchFamily="34" charset="0"/>
              </a:rPr>
              <a:t>  mit Dokumentation der Messwerte und</a:t>
            </a:r>
          </a:p>
          <a:p>
            <a:pPr eaLnBrk="0" hangingPunct="0">
              <a:lnSpc>
                <a:spcPct val="150000"/>
              </a:lnSpc>
            </a:pPr>
            <a:r>
              <a:rPr lang="de-DE" sz="1000" b="0">
                <a:solidFill>
                  <a:srgbClr val="004991"/>
                </a:solidFill>
                <a:latin typeface="Trebuchet MS" pitchFamily="34" charset="0"/>
                <a:cs typeface="Helvetica" pitchFamily="34" charset="0"/>
              </a:rPr>
              <a:t>  Übergabe an GLT (z.B. via PROFINET) </a:t>
            </a:r>
          </a:p>
        </p:txBody>
      </p:sp>
      <p:sp>
        <p:nvSpPr>
          <p:cNvPr id="7" name="Rechteck: abgerundete Ecken 9"/>
          <p:cNvSpPr/>
          <p:nvPr/>
        </p:nvSpPr>
        <p:spPr bwMode="auto">
          <a:xfrm>
            <a:off x="3781425" y="557213"/>
            <a:ext cx="4629150" cy="4318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17500" indent="-317500" algn="ctr" defTabSz="847725" eaLnBrk="0" hangingPunct="0">
              <a:spcBef>
                <a:spcPct val="50000"/>
              </a:spcBef>
              <a:defRPr/>
            </a:pPr>
            <a:r>
              <a:rPr lang="de-DE" altLang="de-DE" b="0" dirty="0">
                <a:solidFill>
                  <a:srgbClr val="003399"/>
                </a:solidFill>
                <a:latin typeface="Trebuchet MS" panose="020B0603020202020204" pitchFamily="34" charset="0"/>
                <a:cs typeface="+mn-cs"/>
              </a:rPr>
              <a:t>INNOWATECH Multi-Mess-Center</a:t>
            </a:r>
            <a:endParaRPr lang="de-DE" altLang="de-DE" b="0" baseline="30000" dirty="0">
              <a:solidFill>
                <a:srgbClr val="003399"/>
              </a:solidFill>
              <a:latin typeface="Trebuchet MS" panose="020B0603020202020204" pitchFamily="34" charset="0"/>
              <a:cs typeface="+mn-cs"/>
            </a:endParaRPr>
          </a:p>
        </p:txBody>
      </p:sp>
      <p:pic>
        <p:nvPicPr>
          <p:cNvPr id="16388" name="Grafik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425" y="1358900"/>
            <a:ext cx="3662363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hteck 23"/>
          <p:cNvSpPr>
            <a:spLocks noChangeArrowheads="1"/>
          </p:cNvSpPr>
          <p:nvPr/>
        </p:nvSpPr>
        <p:spPr bwMode="auto">
          <a:xfrm>
            <a:off x="550863" y="1341438"/>
            <a:ext cx="10296525" cy="1993900"/>
          </a:xfrm>
          <a:prstGeom prst="rect">
            <a:avLst/>
          </a:prstGeom>
          <a:solidFill>
            <a:srgbClr val="00579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defTabSz="847725"/>
            <a:endParaRPr lang="de-DE" sz="1700" b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0" name="Rechteck: abgerundete Ecken 9"/>
          <p:cNvSpPr/>
          <p:nvPr/>
        </p:nvSpPr>
        <p:spPr bwMode="auto">
          <a:xfrm>
            <a:off x="1416050" y="482600"/>
            <a:ext cx="8278813" cy="4318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0" dirty="0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INNOWATECH Hygienekonzepte zur Desinfektion von Trink- und Prozesswasser</a:t>
            </a:r>
          </a:p>
        </p:txBody>
      </p:sp>
      <p:grpSp>
        <p:nvGrpSpPr>
          <p:cNvPr id="17412" name="Gruppieren 19"/>
          <p:cNvGrpSpPr>
            <a:grpSpLocks/>
          </p:cNvGrpSpPr>
          <p:nvPr/>
        </p:nvGrpSpPr>
        <p:grpSpPr bwMode="auto">
          <a:xfrm>
            <a:off x="623888" y="1628775"/>
            <a:ext cx="10123487" cy="1393825"/>
            <a:chOff x="898362" y="1433620"/>
            <a:chExt cx="9263958" cy="1505362"/>
          </a:xfrm>
        </p:grpSpPr>
        <p:sp>
          <p:nvSpPr>
            <p:cNvPr id="17414" name="Textfeld 10"/>
            <p:cNvSpPr txBox="1">
              <a:spLocks noChangeArrowheads="1"/>
            </p:cNvSpPr>
            <p:nvPr/>
          </p:nvSpPr>
          <p:spPr bwMode="auto">
            <a:xfrm>
              <a:off x="912889" y="1433620"/>
              <a:ext cx="9191322" cy="62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 eaLnBrk="0" hangingPunct="0">
                <a:buFont typeface="Wingdings" pitchFamily="2" charset="2"/>
                <a:buChar char="v"/>
              </a:pPr>
              <a:r>
                <a:rPr lang="de-DE" sz="1600">
                  <a:solidFill>
                    <a:srgbClr val="FFFFFF"/>
                  </a:solidFill>
                  <a:latin typeface="Trebuchet MS" pitchFamily="34" charset="0"/>
                </a:rPr>
                <a:t>FireWall Prinzip – INNOWATECH Anolyte</a:t>
              </a:r>
              <a:r>
                <a:rPr lang="de-DE" sz="1600" baseline="30000">
                  <a:solidFill>
                    <a:srgbClr val="FFFFFF"/>
                  </a:solidFill>
                  <a:latin typeface="Trebuchet MS" pitchFamily="34" charset="0"/>
                </a:rPr>
                <a:t>®</a:t>
              </a:r>
              <a:r>
                <a:rPr lang="de-DE" sz="1600">
                  <a:solidFill>
                    <a:srgbClr val="FFFFFF"/>
                  </a:solidFill>
                  <a:latin typeface="Trebuchet MS" pitchFamily="34" charset="0"/>
                </a:rPr>
                <a:t> verhindert den Eintrag von Keimen in Wassersysteme </a:t>
              </a:r>
              <a:br>
                <a:rPr lang="de-DE" sz="1600" b="0">
                  <a:solidFill>
                    <a:srgbClr val="FFFFFF"/>
                  </a:solidFill>
                  <a:latin typeface="Trebuchet MS" pitchFamily="34" charset="0"/>
                </a:rPr>
              </a:br>
              <a:r>
                <a:rPr lang="de-DE" sz="1600" b="0">
                  <a:solidFill>
                    <a:srgbClr val="FFFFFF"/>
                  </a:solidFill>
                  <a:latin typeface="Trebuchet MS" pitchFamily="34" charset="0"/>
                </a:rPr>
                <a:t>Trinkwasser-Behandlung direkt am Brunnen, vor/nach wasserrReservoirs oder im Verteilernetz </a:t>
              </a:r>
            </a:p>
          </p:txBody>
        </p:sp>
        <p:sp>
          <p:nvSpPr>
            <p:cNvPr id="17415" name="Textfeld 11"/>
            <p:cNvSpPr txBox="1">
              <a:spLocks noChangeArrowheads="1"/>
            </p:cNvSpPr>
            <p:nvPr/>
          </p:nvSpPr>
          <p:spPr bwMode="auto">
            <a:xfrm>
              <a:off x="898362" y="1992558"/>
              <a:ext cx="9239262" cy="891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>
                <a:buFont typeface="Wingdings" pitchFamily="2" charset="2"/>
                <a:buChar char="v"/>
              </a:pPr>
              <a:r>
                <a:rPr lang="de-DE" sz="1600">
                  <a:solidFill>
                    <a:srgbClr val="FFFFFF"/>
                  </a:solidFill>
                  <a:latin typeface="Trebuchet MS" pitchFamily="34" charset="0"/>
                </a:rPr>
                <a:t>Reduktion von Biofilm </a:t>
              </a:r>
              <a:br>
                <a:rPr lang="de-DE" sz="1600" b="0">
                  <a:solidFill>
                    <a:srgbClr val="FFFFFF"/>
                  </a:solidFill>
                  <a:latin typeface="Trebuchet MS" pitchFamily="34" charset="0"/>
                </a:rPr>
              </a:br>
              <a:r>
                <a:rPr lang="de-DE" sz="1600" b="0">
                  <a:solidFill>
                    <a:srgbClr val="FFFFFF"/>
                  </a:solidFill>
                  <a:latin typeface="Trebuchet MS" pitchFamily="34" charset="0"/>
                </a:rPr>
                <a:t>vorhandener Biofilm wird reduziert und der Aufbau von neuem Biofilm verhindert  </a:t>
              </a:r>
              <a:br>
                <a:rPr lang="de-DE" sz="1600" b="0">
                  <a:solidFill>
                    <a:srgbClr val="FFFFFF"/>
                  </a:solidFill>
                  <a:latin typeface="Trebuchet MS" pitchFamily="34" charset="0"/>
                </a:rPr>
              </a:br>
              <a:endParaRPr lang="de-DE" sz="1600" b="0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  <p:sp>
          <p:nvSpPr>
            <p:cNvPr id="17416" name="Textfeld 12"/>
            <p:cNvSpPr txBox="1">
              <a:spLocks noChangeArrowheads="1"/>
            </p:cNvSpPr>
            <p:nvPr/>
          </p:nvSpPr>
          <p:spPr bwMode="auto">
            <a:xfrm>
              <a:off x="898362" y="2575500"/>
              <a:ext cx="9263958" cy="363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 eaLnBrk="0" hangingPunct="0">
                <a:buFont typeface="Wingdings" pitchFamily="2" charset="2"/>
                <a:buChar char="v"/>
              </a:pPr>
              <a:r>
                <a:rPr lang="de-DE" sz="1600" b="0">
                  <a:solidFill>
                    <a:srgbClr val="FFFFFF"/>
                  </a:solidFill>
                  <a:latin typeface="Trebuchet MS" pitchFamily="34" charset="0"/>
                </a:rPr>
                <a:t>zusätzlich</a:t>
              </a:r>
              <a:r>
                <a:rPr lang="de-DE" sz="1600">
                  <a:solidFill>
                    <a:srgbClr val="FFFFFF"/>
                  </a:solidFill>
                  <a:latin typeface="Trebuchet MS" pitchFamily="34" charset="0"/>
                </a:rPr>
                <a:t> Anwendung als Desinfektionsmittel für Oberflächen, Werkzeuge, Maschinen </a:t>
              </a:r>
            </a:p>
          </p:txBody>
        </p:sp>
      </p:grpSp>
      <p:pic>
        <p:nvPicPr>
          <p:cNvPr id="17413" name="Grafik 13" descr="S:\Public\Mailbox\Volker Fischer\INNOWATECH Aquadron CGX K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5613" y="3519488"/>
            <a:ext cx="25209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3" y="3429000"/>
            <a:ext cx="7437437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hteck: abgerundete Ecken 102"/>
          <p:cNvSpPr/>
          <p:nvPr/>
        </p:nvSpPr>
        <p:spPr bwMode="auto">
          <a:xfrm>
            <a:off x="2406650" y="360363"/>
            <a:ext cx="6815138" cy="431800"/>
          </a:xfrm>
          <a:prstGeom prst="roundRect">
            <a:avLst/>
          </a:prstGeom>
          <a:solidFill>
            <a:schemeClr val="accent3"/>
          </a:solidFill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0" dirty="0">
                <a:solidFill>
                  <a:srgbClr val="004F9F"/>
                </a:solidFill>
                <a:latin typeface="Trebuchet MS" panose="020B0603020202020204" pitchFamily="34" charset="0"/>
                <a:cs typeface="+mn-cs"/>
              </a:rPr>
              <a:t>INNOWATECH Membranzellenelektrolyse - Aufbau und Vorteile </a:t>
            </a:r>
          </a:p>
        </p:txBody>
      </p:sp>
      <p:grpSp>
        <p:nvGrpSpPr>
          <p:cNvPr id="18434" name="Gruppieren 44"/>
          <p:cNvGrpSpPr>
            <a:grpSpLocks/>
          </p:cNvGrpSpPr>
          <p:nvPr/>
        </p:nvGrpSpPr>
        <p:grpSpPr bwMode="auto">
          <a:xfrm>
            <a:off x="3271838" y="931863"/>
            <a:ext cx="8493125" cy="5540375"/>
            <a:chOff x="4260381" y="1451766"/>
            <a:chExt cx="8493410" cy="5539945"/>
          </a:xfrm>
        </p:grpSpPr>
        <p:grpSp>
          <p:nvGrpSpPr>
            <p:cNvPr id="18438" name="Gruppieren 43"/>
            <p:cNvGrpSpPr>
              <a:grpSpLocks/>
            </p:cNvGrpSpPr>
            <p:nvPr/>
          </p:nvGrpSpPr>
          <p:grpSpPr bwMode="auto">
            <a:xfrm>
              <a:off x="4260381" y="1451766"/>
              <a:ext cx="8493410" cy="5539945"/>
              <a:chOff x="4260381" y="1451766"/>
              <a:chExt cx="8493410" cy="5539945"/>
            </a:xfrm>
          </p:grpSpPr>
          <p:grpSp>
            <p:nvGrpSpPr>
              <p:cNvPr id="18440" name="Gruppieren 32"/>
              <p:cNvGrpSpPr>
                <a:grpSpLocks/>
              </p:cNvGrpSpPr>
              <p:nvPr/>
            </p:nvGrpSpPr>
            <p:grpSpPr bwMode="auto">
              <a:xfrm>
                <a:off x="4260381" y="1451766"/>
                <a:ext cx="8493410" cy="5539945"/>
                <a:chOff x="-41007" y="1464112"/>
                <a:chExt cx="8493410" cy="5539945"/>
              </a:xfrm>
            </p:grpSpPr>
            <p:sp>
              <p:nvSpPr>
                <p:cNvPr id="112" name="Ellipse 111"/>
                <p:cNvSpPr/>
                <p:nvPr/>
              </p:nvSpPr>
              <p:spPr bwMode="auto">
                <a:xfrm rot="5400000">
                  <a:off x="2957908" y="3629265"/>
                  <a:ext cx="498436" cy="527068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68580" tIns="34290" rIns="68580" bIns="34290"/>
                <a:lstStyle/>
                <a:p>
                  <a:pPr algn="ctr" defTabSz="635794">
                    <a:defRPr/>
                  </a:pPr>
                  <a:endParaRPr lang="de-DE" sz="750" b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grpSp>
              <p:nvGrpSpPr>
                <p:cNvPr id="18447" name="Gruppieren 28"/>
                <p:cNvGrpSpPr>
                  <a:grpSpLocks/>
                </p:cNvGrpSpPr>
                <p:nvPr/>
              </p:nvGrpSpPr>
              <p:grpSpPr bwMode="auto">
                <a:xfrm>
                  <a:off x="-41007" y="1464112"/>
                  <a:ext cx="8493410" cy="5539945"/>
                  <a:chOff x="-41007" y="1464112"/>
                  <a:chExt cx="8493410" cy="5539945"/>
                </a:xfrm>
              </p:grpSpPr>
              <p:sp>
                <p:nvSpPr>
                  <p:cNvPr id="78" name="Rechteck: abgerundete Ecken 46"/>
                  <p:cNvSpPr/>
                  <p:nvPr/>
                </p:nvSpPr>
                <p:spPr bwMode="auto">
                  <a:xfrm>
                    <a:off x="6733802" y="2012142"/>
                    <a:ext cx="1144508" cy="906155"/>
                  </a:xfrm>
                  <a:prstGeom prst="roundRect">
                    <a:avLst>
                      <a:gd name="adj" fmla="val 6799"/>
                    </a:avLst>
                  </a:prstGeom>
                  <a:solidFill>
                    <a:srgbClr val="0099FF"/>
                  </a:solidFill>
                  <a:ln>
                    <a:noFill/>
                    <a:headEnd type="none" w="med" len="med"/>
                    <a:tailEnd type="none" w="med" len="med"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68580" tIns="34290" rIns="68580" bIns="34290"/>
                  <a:lstStyle/>
                  <a:p>
                    <a:pPr algn="ctr" defTabSz="635794" eaLnBrk="0" hangingPunct="0">
                      <a:defRPr/>
                    </a:pPr>
                    <a:r>
                      <a:rPr lang="de-DE" sz="1050" dirty="0">
                        <a:solidFill>
                          <a:srgbClr val="004991"/>
                        </a:solidFill>
                        <a:latin typeface="Trebuchet MS" panose="020B0603020202020204" pitchFamily="34" charset="0"/>
                      </a:rPr>
                      <a:t>Katholyte-</a:t>
                    </a:r>
                  </a:p>
                  <a:p>
                    <a:pPr algn="ctr" defTabSz="635794" eaLnBrk="0" hangingPunct="0">
                      <a:defRPr/>
                    </a:pPr>
                    <a:r>
                      <a:rPr lang="de-DE" sz="1050" dirty="0">
                        <a:solidFill>
                          <a:srgbClr val="004991"/>
                        </a:solidFill>
                        <a:latin typeface="Trebuchet MS" panose="020B0603020202020204" pitchFamily="34" charset="0"/>
                      </a:rPr>
                      <a:t>Überschuss</a:t>
                    </a:r>
                    <a:br>
                      <a:rPr lang="de-DE" sz="1050" dirty="0">
                        <a:solidFill>
                          <a:srgbClr val="004991"/>
                        </a:solidFill>
                        <a:latin typeface="Trebuchet MS" panose="020B0603020202020204" pitchFamily="34" charset="0"/>
                      </a:rPr>
                    </a:br>
                    <a:r>
                      <a:rPr lang="de-DE" sz="900" dirty="0">
                        <a:solidFill>
                          <a:srgbClr val="004991"/>
                        </a:solidFill>
                        <a:latin typeface="Trebuchet MS" panose="020B0603020202020204" pitchFamily="34" charset="0"/>
                      </a:rPr>
                      <a:t>(anteilig  5 – 20%,</a:t>
                    </a:r>
                  </a:p>
                  <a:p>
                    <a:pPr algn="ctr" defTabSz="635794" eaLnBrk="0" hangingPunct="0">
                      <a:defRPr/>
                    </a:pPr>
                    <a:r>
                      <a:rPr lang="de-DE" sz="900" dirty="0">
                        <a:solidFill>
                          <a:srgbClr val="004991"/>
                        </a:solidFill>
                        <a:latin typeface="Trebuchet MS" panose="020B0603020202020204" pitchFamily="34" charset="0"/>
                      </a:rPr>
                      <a:t>wird meist</a:t>
                    </a:r>
                  </a:p>
                  <a:p>
                    <a:pPr algn="ctr" defTabSz="635794" eaLnBrk="0" hangingPunct="0">
                      <a:defRPr/>
                    </a:pPr>
                    <a:r>
                      <a:rPr lang="de-DE" sz="900" dirty="0">
                        <a:solidFill>
                          <a:srgbClr val="004991"/>
                        </a:solidFill>
                        <a:latin typeface="Trebuchet MS" panose="020B0603020202020204" pitchFamily="34" charset="0"/>
                      </a:rPr>
                      <a:t>verworfen)</a:t>
                    </a:r>
                  </a:p>
                  <a:p>
                    <a:pPr algn="ctr" defTabSz="635794">
                      <a:defRPr/>
                    </a:pPr>
                    <a:endParaRPr lang="de-DE" altLang="de-DE" sz="1600" baseline="30000" dirty="0">
                      <a:solidFill>
                        <a:srgbClr val="000000"/>
                      </a:solidFill>
                      <a:latin typeface="Trebuchet MS" panose="020B0603020202020204" pitchFamily="34" charset="0"/>
                    </a:endParaRPr>
                  </a:p>
                  <a:p>
                    <a:pPr algn="ctr" defTabSz="635794">
                      <a:defRPr/>
                    </a:pPr>
                    <a:r>
                      <a:rPr lang="de-DE" sz="1000" b="0" dirty="0">
                        <a:solidFill>
                          <a:srgbClr val="000000"/>
                        </a:solidFill>
                      </a:rPr>
                      <a:t>  </a:t>
                    </a:r>
                  </a:p>
                </p:txBody>
              </p:sp>
              <p:grpSp>
                <p:nvGrpSpPr>
                  <p:cNvPr id="18451" name="Gruppieren 25"/>
                  <p:cNvGrpSpPr>
                    <a:grpSpLocks/>
                  </p:cNvGrpSpPr>
                  <p:nvPr/>
                </p:nvGrpSpPr>
                <p:grpSpPr bwMode="auto">
                  <a:xfrm>
                    <a:off x="-41007" y="1464112"/>
                    <a:ext cx="8493410" cy="5539945"/>
                    <a:chOff x="-41007" y="1464112"/>
                    <a:chExt cx="8493410" cy="5539945"/>
                  </a:xfrm>
                </p:grpSpPr>
                <p:grpSp>
                  <p:nvGrpSpPr>
                    <p:cNvPr id="18452" name="Gruppieren 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83044" y="1464112"/>
                      <a:ext cx="7469359" cy="5539945"/>
                      <a:chOff x="983044" y="1464112"/>
                      <a:chExt cx="7469359" cy="5539945"/>
                    </a:xfrm>
                  </p:grpSpPr>
                  <p:sp>
                    <p:nvSpPr>
                      <p:cNvPr id="107" name="Rechteck 106"/>
                      <p:cNvSpPr/>
                      <p:nvPr/>
                    </p:nvSpPr>
                    <p:spPr bwMode="auto">
                      <a:xfrm>
                        <a:off x="1710063" y="2372092"/>
                        <a:ext cx="4367360" cy="402558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algn="ctr" defTabSz="847725">
                          <a:defRPr/>
                        </a:pPr>
                        <a:endParaRPr lang="de-DE" sz="1700" b="0" dirty="0">
                          <a:cs typeface="+mn-cs"/>
                        </a:endParaRPr>
                      </a:p>
                    </p:txBody>
                  </p:sp>
                  <p:grpSp>
                    <p:nvGrpSpPr>
                      <p:cNvPr id="18456" name="Gruppieren 10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83044" y="1464112"/>
                        <a:ext cx="7469359" cy="5539945"/>
                        <a:chOff x="812105" y="877205"/>
                        <a:chExt cx="8264424" cy="6272745"/>
                      </a:xfrm>
                    </p:grpSpPr>
                    <p:sp>
                      <p:nvSpPr>
                        <p:cNvPr id="18457" name="Textfeld 6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747166" y="6486102"/>
                          <a:ext cx="2183740" cy="27879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>
                          <a:spAutoFit/>
                        </a:bodyPr>
                        <a:lstStyle/>
                        <a:p>
                          <a:r>
                            <a:rPr lang="de-DE" sz="1000" b="0">
                              <a:solidFill>
                                <a:srgbClr val="004991"/>
                              </a:solidFill>
                              <a:latin typeface="Trebuchet MS" pitchFamily="34" charset="0"/>
                            </a:rPr>
                            <a:t>Eintritt Elektrolysezelle </a:t>
                          </a:r>
                        </a:p>
                      </p:txBody>
                    </p:sp>
                    <p:grpSp>
                      <p:nvGrpSpPr>
                        <p:cNvPr id="18458" name="Gruppieren 10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12105" y="877205"/>
                          <a:ext cx="8264424" cy="6272745"/>
                          <a:chOff x="812105" y="801653"/>
                          <a:chExt cx="8264424" cy="6272745"/>
                        </a:xfrm>
                      </p:grpSpPr>
                      <p:sp>
                        <p:nvSpPr>
                          <p:cNvPr id="18460" name="Textfeld 70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71837" y="801653"/>
                            <a:ext cx="2605216" cy="348488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 eaLnBrk="0" hangingPunct="0"/>
                            <a:r>
                              <a:rPr lang="de-DE" sz="1400">
                                <a:solidFill>
                                  <a:srgbClr val="004991"/>
                                </a:solidFill>
                                <a:latin typeface="Trebuchet MS" pitchFamily="34" charset="0"/>
                              </a:rPr>
                              <a:t>Semipermeable Membran</a:t>
                            </a:r>
                          </a:p>
                        </p:txBody>
                      </p:sp>
                      <p:grpSp>
                        <p:nvGrpSpPr>
                          <p:cNvPr id="18461" name="Gruppieren 10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12105" y="834237"/>
                            <a:ext cx="8264424" cy="6240161"/>
                            <a:chOff x="815813" y="759763"/>
                            <a:chExt cx="8264424" cy="6240161"/>
                          </a:xfrm>
                        </p:grpSpPr>
                        <p:grpSp>
                          <p:nvGrpSpPr>
                            <p:cNvPr id="18462" name="Gruppieren 5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15813" y="759763"/>
                              <a:ext cx="8264424" cy="6240161"/>
                              <a:chOff x="2839199" y="802941"/>
                              <a:chExt cx="8264424" cy="6240161"/>
                            </a:xfrm>
                          </p:grpSpPr>
                          <p:grpSp>
                            <p:nvGrpSpPr>
                              <p:cNvPr id="18465" name="Gruppieren 5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839199" y="802941"/>
                                <a:ext cx="8264424" cy="6240161"/>
                                <a:chOff x="2839199" y="802941"/>
                                <a:chExt cx="8264424" cy="6240161"/>
                              </a:xfrm>
                            </p:grpSpPr>
                            <p:grpSp>
                              <p:nvGrpSpPr>
                                <p:cNvPr id="18467" name="Gruppieren 61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830934" y="802941"/>
                                  <a:ext cx="7272689" cy="6240161"/>
                                  <a:chOff x="3835719" y="-35"/>
                                  <a:chExt cx="8006421" cy="7287975"/>
                                </a:xfrm>
                              </p:grpSpPr>
                              <p:grpSp>
                                <p:nvGrpSpPr>
                                  <p:cNvPr id="18470" name="Gruppieren 57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3835719" y="-35"/>
                                    <a:ext cx="8006421" cy="7287975"/>
                                    <a:chOff x="3835719" y="-35"/>
                                    <a:chExt cx="8006421" cy="7287975"/>
                                  </a:xfrm>
                                </p:grpSpPr>
                                <p:grpSp>
                                  <p:nvGrpSpPr>
                                    <p:cNvPr id="18472" name="Gruppieren 2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3835719" y="-35"/>
                                      <a:ext cx="8006421" cy="7287975"/>
                                      <a:chOff x="3422690" y="167717"/>
                                      <a:chExt cx="8006421" cy="7287975"/>
                                    </a:xfrm>
                                  </p:grpSpPr>
                                  <p:grpSp>
                                    <p:nvGrpSpPr>
                                      <p:cNvPr id="18475" name="Gruppieren 3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 rot="5400000">
                                        <a:off x="3781913" y="-191506"/>
                                        <a:ext cx="7287975" cy="8006421"/>
                                        <a:chOff x="3121774" y="1188360"/>
                                        <a:chExt cx="6329235" cy="3753269"/>
                                      </a:xfrm>
                                    </p:grpSpPr>
                                    <p:grpSp>
                                      <p:nvGrpSpPr>
                                        <p:cNvPr id="18477" name="Gruppieren 4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3121774" y="1188360"/>
                                          <a:ext cx="6329235" cy="3753269"/>
                                          <a:chOff x="1402319" y="-451674"/>
                                          <a:chExt cx="10200833" cy="6139139"/>
                                        </a:xfrm>
                                      </p:grpSpPr>
                                      <p:sp>
                                        <p:nvSpPr>
                                          <p:cNvPr id="14" name="Ellipse 13"/>
                                          <p:cNvSpPr/>
                                          <p:nvPr/>
                                        </p:nvSpPr>
                                        <p:spPr bwMode="auto">
                                          <a:xfrm>
                                            <a:off x="7166564" y="2736254"/>
                                            <a:ext cx="702214" cy="424069"/>
                                          </a:xfrm>
                                          <a:prstGeom prst="ellipse">
                                            <a:avLst/>
                                          </a:prstGeom>
                                          <a:solidFill>
                                            <a:schemeClr val="bg1"/>
                                          </a:solidFill>
                                          <a:ln w="9525" cap="flat" cmpd="sng" algn="ctr">
                                            <a:solidFill>
                                              <a:schemeClr val="tx1"/>
                                            </a:solidFill>
                                            <a:prstDash val="dash"/>
                                            <a:round/>
                                            <a:headEnd type="none" w="med" len="med"/>
                                            <a:tailEnd type="none" w="med" len="med"/>
                                          </a:ln>
                                          <a:effectLst/>
                                        </p:spPr>
                                        <p:txBody>
                                          <a:bodyPr lIns="68580" tIns="34290" rIns="68580" bIns="34290"/>
                                          <a:lstStyle/>
                                          <a:p>
                                            <a:pPr algn="ctr" defTabSz="635794">
                                              <a:defRPr/>
                                            </a:pPr>
                                            <a:endParaRPr lang="de-DE" sz="750" b="0">
                                              <a:solidFill>
                                                <a:srgbClr val="000000"/>
                                              </a:solidFill>
                                              <a:cs typeface="+mn-cs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15" name="Ellipse 14"/>
                                          <p:cNvSpPr/>
                                          <p:nvPr/>
                                        </p:nvSpPr>
                                        <p:spPr bwMode="auto">
                                          <a:xfrm>
                                            <a:off x="8003932" y="2878598"/>
                                            <a:ext cx="681648" cy="400344"/>
                                          </a:xfrm>
                                          <a:prstGeom prst="ellipse">
                                            <a:avLst/>
                                          </a:prstGeom>
                                          <a:solidFill>
                                            <a:schemeClr val="bg1"/>
                                          </a:solidFill>
                                          <a:ln w="9525" cap="flat" cmpd="sng" algn="ctr">
                                            <a:solidFill>
                                              <a:schemeClr val="tx1"/>
                                            </a:solidFill>
                                            <a:prstDash val="dash"/>
                                            <a:round/>
                                            <a:headEnd type="none" w="med" len="med"/>
                                            <a:tailEnd type="none" w="med" len="med"/>
                                          </a:ln>
                                          <a:effectLst/>
                                        </p:spPr>
                                        <p:txBody>
                                          <a:bodyPr lIns="68580" tIns="34290" rIns="68580" bIns="34290"/>
                                          <a:lstStyle/>
                                          <a:p>
                                            <a:pPr algn="ctr" defTabSz="635794">
                                              <a:defRPr/>
                                            </a:pPr>
                                            <a:endParaRPr lang="de-DE" sz="750" b="0">
                                              <a:solidFill>
                                                <a:srgbClr val="000000"/>
                                              </a:solidFill>
                                              <a:cs typeface="+mn-cs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16" name="Ellipse 15"/>
                                          <p:cNvSpPr/>
                                          <p:nvPr/>
                                        </p:nvSpPr>
                                        <p:spPr bwMode="auto">
                                          <a:xfrm>
                                            <a:off x="8124398" y="3373840"/>
                                            <a:ext cx="661080" cy="378104"/>
                                          </a:xfrm>
                                          <a:prstGeom prst="ellipse">
                                            <a:avLst/>
                                          </a:prstGeom>
                                          <a:solidFill>
                                            <a:schemeClr val="bg1"/>
                                          </a:solidFill>
                                          <a:ln w="9525" cap="flat" cmpd="sng" algn="ctr">
                                            <a:solidFill>
                                              <a:schemeClr val="tx1"/>
                                            </a:solidFill>
                                            <a:prstDash val="dash"/>
                                            <a:round/>
                                            <a:headEnd type="none" w="med" len="med"/>
                                            <a:tailEnd type="none" w="med" len="med"/>
                                          </a:ln>
                                          <a:effectLst/>
                                        </p:spPr>
                                        <p:txBody>
                                          <a:bodyPr lIns="68580" tIns="34290" rIns="68580" bIns="34290"/>
                                          <a:lstStyle/>
                                          <a:p>
                                            <a:pPr algn="ctr" defTabSz="635794">
                                              <a:defRPr/>
                                            </a:pPr>
                                            <a:endParaRPr lang="de-DE" sz="750" b="0">
                                              <a:solidFill>
                                                <a:srgbClr val="000000"/>
                                              </a:solidFill>
                                              <a:cs typeface="+mn-cs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17" name="Ellipse 16"/>
                                          <p:cNvSpPr/>
                                          <p:nvPr/>
                                        </p:nvSpPr>
                                        <p:spPr bwMode="auto">
                                          <a:xfrm>
                                            <a:off x="6705276" y="3160323"/>
                                            <a:ext cx="740411" cy="415172"/>
                                          </a:xfrm>
                                          <a:prstGeom prst="ellipse">
                                            <a:avLst/>
                                          </a:prstGeom>
                                          <a:solidFill>
                                            <a:schemeClr val="bg1"/>
                                          </a:solidFill>
                                          <a:ln w="9525" cap="flat" cmpd="sng" algn="ctr">
                                            <a:solidFill>
                                              <a:schemeClr val="tx1"/>
                                            </a:solidFill>
                                            <a:prstDash val="dash"/>
                                            <a:round/>
                                            <a:headEnd type="none" w="med" len="med"/>
                                            <a:tailEnd type="none" w="med" len="med"/>
                                          </a:ln>
                                          <a:effectLst/>
                                        </p:spPr>
                                        <p:txBody>
                                          <a:bodyPr lIns="68580" tIns="34290" rIns="68580" bIns="34290"/>
                                          <a:lstStyle/>
                                          <a:p>
                                            <a:pPr algn="ctr" defTabSz="635794">
                                              <a:defRPr/>
                                            </a:pPr>
                                            <a:endParaRPr lang="de-DE" sz="750" b="0">
                                              <a:solidFill>
                                                <a:srgbClr val="000000"/>
                                              </a:solidFill>
                                              <a:cs typeface="+mn-cs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18" name="Ellipse 17"/>
                                          <p:cNvSpPr/>
                                          <p:nvPr/>
                                        </p:nvSpPr>
                                        <p:spPr bwMode="auto">
                                          <a:xfrm rot="203308">
                                            <a:off x="8150841" y="4227908"/>
                                            <a:ext cx="675772" cy="404793"/>
                                          </a:xfrm>
                                          <a:prstGeom prst="ellipse">
                                            <a:avLst/>
                                          </a:prstGeom>
                                          <a:solidFill>
                                            <a:schemeClr val="bg1"/>
                                          </a:solidFill>
                                          <a:ln w="9525" cap="flat" cmpd="sng" algn="ctr">
                                            <a:solidFill>
                                              <a:schemeClr val="tx1"/>
                                            </a:solidFill>
                                            <a:prstDash val="dash"/>
                                            <a:round/>
                                            <a:headEnd type="none" w="med" len="med"/>
                                            <a:tailEnd type="none" w="med" len="med"/>
                                          </a:ln>
                                          <a:effectLst/>
                                        </p:spPr>
                                        <p:txBody>
                                          <a:bodyPr lIns="68580" tIns="34290" rIns="68580" bIns="34290"/>
                                          <a:lstStyle/>
                                          <a:p>
                                            <a:pPr algn="ctr" defTabSz="635794">
                                              <a:defRPr/>
                                            </a:pPr>
                                            <a:endParaRPr lang="de-DE" sz="1350" b="0">
                                              <a:solidFill>
                                                <a:srgbClr val="000000"/>
                                              </a:solidFill>
                                              <a:cs typeface="+mn-cs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20" name="Ellipse 19"/>
                                          <p:cNvSpPr/>
                                          <p:nvPr/>
                                        </p:nvSpPr>
                                        <p:spPr bwMode="auto">
                                          <a:xfrm>
                                            <a:off x="7953987" y="4775046"/>
                                            <a:ext cx="696338" cy="385517"/>
                                          </a:xfrm>
                                          <a:prstGeom prst="ellipse">
                                            <a:avLst/>
                                          </a:prstGeom>
                                          <a:solidFill>
                                            <a:schemeClr val="bg1"/>
                                          </a:solidFill>
                                          <a:ln w="9525" cap="flat" cmpd="sng" algn="ctr">
                                            <a:solidFill>
                                              <a:schemeClr val="tx1"/>
                                            </a:solidFill>
                                            <a:prstDash val="dash"/>
                                            <a:round/>
                                            <a:headEnd type="none" w="med" len="med"/>
                                            <a:tailEnd type="none" w="med" len="med"/>
                                          </a:ln>
                                          <a:effectLst/>
                                        </p:spPr>
                                        <p:txBody>
                                          <a:bodyPr lIns="68580" tIns="34290" rIns="68580" bIns="34290"/>
                                          <a:lstStyle/>
                                          <a:p>
                                            <a:pPr algn="ctr" defTabSz="635794">
                                              <a:defRPr/>
                                            </a:pPr>
                                            <a:endParaRPr lang="de-DE" sz="750" b="0">
                                              <a:solidFill>
                                                <a:srgbClr val="000000"/>
                                              </a:solidFill>
                                              <a:cs typeface="+mn-cs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21" name="Ellipse 20"/>
                                          <p:cNvSpPr/>
                                          <p:nvPr/>
                                        </p:nvSpPr>
                                        <p:spPr bwMode="auto">
                                          <a:xfrm>
                                            <a:off x="7198884" y="4653460"/>
                                            <a:ext cx="702216" cy="432965"/>
                                          </a:xfrm>
                                          <a:prstGeom prst="ellipse">
                                            <a:avLst/>
                                          </a:prstGeom>
                                          <a:solidFill>
                                            <a:schemeClr val="bg1"/>
                                          </a:solidFill>
                                          <a:ln w="9525" cap="flat" cmpd="sng" algn="ctr">
                                            <a:solidFill>
                                              <a:schemeClr val="tx1"/>
                                            </a:solidFill>
                                            <a:prstDash val="dash"/>
                                            <a:round/>
                                            <a:headEnd type="none" w="med" len="med"/>
                                            <a:tailEnd type="none" w="med" len="med"/>
                                          </a:ln>
                                          <a:effectLst/>
                                        </p:spPr>
                                        <p:txBody>
                                          <a:bodyPr lIns="68580" tIns="34290" rIns="68580" bIns="34290"/>
                                          <a:lstStyle/>
                                          <a:p>
                                            <a:pPr algn="ctr" defTabSz="635794">
                                              <a:defRPr/>
                                            </a:pPr>
                                            <a:endParaRPr lang="de-DE" sz="750" b="0">
                                              <a:solidFill>
                                                <a:srgbClr val="000000"/>
                                              </a:solidFill>
                                              <a:cs typeface="+mn-cs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22" name="Ellipse 21"/>
                                          <p:cNvSpPr/>
                                          <p:nvPr/>
                                        </p:nvSpPr>
                                        <p:spPr bwMode="auto">
                                          <a:xfrm>
                                            <a:off x="6467287" y="4976700"/>
                                            <a:ext cx="678709" cy="400344"/>
                                          </a:xfrm>
                                          <a:prstGeom prst="ellipse">
                                            <a:avLst/>
                                          </a:prstGeom>
                                          <a:solidFill>
                                            <a:schemeClr val="bg1"/>
                                          </a:solidFill>
                                          <a:ln w="9525" cap="flat" cmpd="sng" algn="ctr">
                                            <a:solidFill>
                                              <a:schemeClr val="tx1"/>
                                            </a:solidFill>
                                            <a:prstDash val="dash"/>
                                            <a:round/>
                                            <a:headEnd type="none" w="med" len="med"/>
                                            <a:tailEnd type="none" w="med" len="med"/>
                                          </a:ln>
                                          <a:effectLst/>
                                        </p:spPr>
                                        <p:txBody>
                                          <a:bodyPr lIns="68580" tIns="34290" rIns="68580" bIns="34290"/>
                                          <a:lstStyle/>
                                          <a:p>
                                            <a:pPr algn="ctr" defTabSz="635794">
                                              <a:defRPr/>
                                            </a:pPr>
                                            <a:endParaRPr lang="de-DE" sz="750" b="0">
                                              <a:solidFill>
                                                <a:srgbClr val="000000"/>
                                              </a:solidFill>
                                              <a:cs typeface="+mn-cs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23" name="Ellipse 22"/>
                                          <p:cNvSpPr/>
                                          <p:nvPr/>
                                        </p:nvSpPr>
                                        <p:spPr bwMode="auto">
                                          <a:xfrm>
                                            <a:off x="6423215" y="4302046"/>
                                            <a:ext cx="716905" cy="427034"/>
                                          </a:xfrm>
                                          <a:prstGeom prst="ellipse">
                                            <a:avLst/>
                                          </a:prstGeom>
                                          <a:solidFill>
                                            <a:schemeClr val="bg1"/>
                                          </a:solidFill>
                                          <a:ln w="9525" cap="flat" cmpd="sng" algn="ctr">
                                            <a:solidFill>
                                              <a:schemeClr val="tx1"/>
                                            </a:solidFill>
                                            <a:prstDash val="dash"/>
                                            <a:round/>
                                            <a:headEnd type="none" w="med" len="med"/>
                                            <a:tailEnd type="none" w="med" len="med"/>
                                          </a:ln>
                                          <a:effectLst/>
                                        </p:spPr>
                                        <p:txBody>
                                          <a:bodyPr lIns="68580" tIns="34290" rIns="68580" bIns="34290"/>
                                          <a:lstStyle/>
                                          <a:p>
                                            <a:pPr algn="ctr" defTabSz="635794">
                                              <a:defRPr/>
                                            </a:pPr>
                                            <a:endParaRPr lang="de-DE" sz="750" b="0">
                                              <a:solidFill>
                                                <a:srgbClr val="000000"/>
                                              </a:solidFill>
                                              <a:cs typeface="+mn-cs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24" name="Ellipse 23"/>
                                          <p:cNvSpPr/>
                                          <p:nvPr/>
                                        </p:nvSpPr>
                                        <p:spPr bwMode="auto">
                                          <a:xfrm>
                                            <a:off x="5488888" y="4975218"/>
                                            <a:ext cx="878504" cy="483379"/>
                                          </a:xfrm>
                                          <a:prstGeom prst="ellipse">
                                            <a:avLst/>
                                          </a:prstGeom>
                                          <a:solidFill>
                                            <a:schemeClr val="bg1"/>
                                          </a:solidFill>
                                          <a:ln w="9525" cap="flat" cmpd="sng" algn="ctr">
                                            <a:solidFill>
                                              <a:schemeClr val="tx1"/>
                                            </a:solidFill>
                                            <a:prstDash val="dash"/>
                                            <a:round/>
                                            <a:headEnd type="none" w="med" len="med"/>
                                            <a:tailEnd type="none" w="med" len="med"/>
                                          </a:ln>
                                          <a:effectLst/>
                                        </p:spPr>
                                        <p:txBody>
                                          <a:bodyPr lIns="68580" tIns="34290" rIns="68580" bIns="34290"/>
                                          <a:lstStyle/>
                                          <a:p>
                                            <a:pPr algn="ctr" defTabSz="635794">
                                              <a:defRPr/>
                                            </a:pPr>
                                            <a:endParaRPr lang="de-DE" sz="750" b="0">
                                              <a:solidFill>
                                                <a:srgbClr val="000000"/>
                                              </a:solidFill>
                                              <a:cs typeface="+mn-cs"/>
                                            </a:endParaRPr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18495" name="Gruppieren 12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402319" y="-451674"/>
                                            <a:ext cx="10200833" cy="6139139"/>
                                            <a:chOff x="1402319" y="-451674"/>
                                            <a:chExt cx="10200833" cy="6139139"/>
                                          </a:xfrm>
                                        </p:grpSpPr>
                                        <p:sp>
                                          <p:nvSpPr>
                                            <p:cNvPr id="27" name="Textfeld 1"/>
                                            <p:cNvSpPr txBox="1"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rot="16200000">
                                              <a:off x="329475" y="1455584"/>
                                              <a:ext cx="2714928" cy="569999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ln w="19050">
                                              <a:solidFill>
                                                <a:schemeClr val="accent1"/>
                                              </a:solidFill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/>
                                            </a:lnRef>
                                            <a:fillRef idx="1">
                                              <a:schemeClr val="l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dk1"/>
                                            </a:fontRef>
                                          </p:style>
                                          <p:txBody>
                                            <a:bodyPr>
                                              <a:spAutoFit/>
                                            </a:bodyPr>
                                            <a:lstStyle>
                                              <a:lvl1pPr>
                                                <a:spcBef>
                                                  <a:spcPct val="20000"/>
                                                </a:spcBef>
                                                <a:buChar char="•"/>
                                                <a:defRPr sz="32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</a:defRPr>
                                              </a:lvl1pPr>
                                              <a:lvl2pPr marL="742950" indent="-285750">
                                                <a:spcBef>
                                                  <a:spcPct val="20000"/>
                                                </a:spcBef>
                                                <a:buChar char="–"/>
                                                <a:defRPr sz="28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</a:defRPr>
                                              </a:lvl2pPr>
                                              <a:lvl3pPr marL="1143000" indent="-228600">
                                                <a:spcBef>
                                                  <a:spcPct val="20000"/>
                                                </a:spcBef>
                                                <a:buChar char="•"/>
                                                <a:defRPr sz="24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</a:defRPr>
                                              </a:lvl3pPr>
                                              <a:lvl4pPr marL="1600200" indent="-228600">
                                                <a:spcBef>
                                                  <a:spcPct val="20000"/>
                                                </a:spcBef>
                                                <a:buChar char="–"/>
                                                <a:defRPr sz="19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</a:defRPr>
                                              </a:lvl4pPr>
                                              <a:lvl5pPr marL="2057400" indent="-228600">
                                                <a:spcBef>
                                                  <a:spcPct val="20000"/>
                                                </a:spcBef>
                                                <a:buChar char="»"/>
                                                <a:defRPr sz="19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</a:defRPr>
                                              </a:lvl5pPr>
                                              <a:lvl6pPr marL="2514600" indent="-228600" eaLnBrk="0" fontAlgn="base" hangingPunct="0">
                                                <a:spcBef>
                                                  <a:spcPct val="20000"/>
                                                </a:spcBef>
                                                <a:spcAft>
                                                  <a:spcPct val="0"/>
                                                </a:spcAft>
                                                <a:buChar char="»"/>
                                                <a:defRPr sz="19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</a:defRPr>
                                              </a:lvl6pPr>
                                              <a:lvl7pPr marL="2971800" indent="-228600" eaLnBrk="0" fontAlgn="base" hangingPunct="0">
                                                <a:spcBef>
                                                  <a:spcPct val="20000"/>
                                                </a:spcBef>
                                                <a:spcAft>
                                                  <a:spcPct val="0"/>
                                                </a:spcAft>
                                                <a:buChar char="»"/>
                                                <a:defRPr sz="19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</a:defRPr>
                                              </a:lvl7pPr>
                                              <a:lvl8pPr marL="3429000" indent="-228600" eaLnBrk="0" fontAlgn="base" hangingPunct="0">
                                                <a:spcBef>
                                                  <a:spcPct val="20000"/>
                                                </a:spcBef>
                                                <a:spcAft>
                                                  <a:spcPct val="0"/>
                                                </a:spcAft>
                                                <a:buChar char="»"/>
                                                <a:defRPr sz="19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</a:defRPr>
                                              </a:lvl8pPr>
                                              <a:lvl9pPr marL="3886200" indent="-228600" eaLnBrk="0" fontAlgn="base" hangingPunct="0">
                                                <a:spcBef>
                                                  <a:spcPct val="20000"/>
                                                </a:spcBef>
                                                <a:spcAft>
                                                  <a:spcPct val="0"/>
                                                </a:spcAft>
                                                <a:buChar char="»"/>
                                                <a:defRPr sz="19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</a:defRPr>
                                              </a:lvl9pPr>
                                            </a:lstStyle>
                                            <a:p>
                                              <a:pPr algn="ctr" defTabSz="685800" fontAlgn="auto">
                                                <a:spcBef>
                                                  <a:spcPct val="0"/>
                                                </a:spcBef>
                                                <a:spcAft>
                                                  <a:spcPts val="0"/>
                                                </a:spcAft>
                                                <a:buFontTx/>
                                                <a:buNone/>
                                                <a:defRPr/>
                                              </a:pPr>
                                              <a:r>
                                                <a:rPr lang="de-DE" altLang="de-DE" sz="1400" b="0" dirty="0">
                                                  <a:solidFill>
                                                    <a:srgbClr val="004991"/>
                                                  </a:solidFill>
                                                  <a:latin typeface="Trebuchet MS" panose="020B0603020202020204" pitchFamily="34" charset="0"/>
                                                </a:rPr>
                                                <a:t>Katholyte – wässrige </a:t>
                                              </a:r>
                                              <a:r>
                                                <a:rPr lang="de-DE" altLang="de-DE" sz="1400" b="0" dirty="0" err="1">
                                                  <a:solidFill>
                                                    <a:srgbClr val="004991"/>
                                                  </a:solidFill>
                                                  <a:latin typeface="Trebuchet MS" panose="020B0603020202020204" pitchFamily="34" charset="0"/>
                                                </a:rPr>
                                                <a:t>NaOH</a:t>
                                              </a:r>
                                              <a:r>
                                                <a:rPr lang="de-DE" altLang="de-DE" sz="1400" b="0" dirty="0">
                                                  <a:solidFill>
                                                    <a:srgbClr val="004991"/>
                                                  </a:solidFill>
                                                  <a:latin typeface="Trebuchet MS" panose="020B0603020202020204" pitchFamily="34" charset="0"/>
                                                </a:rPr>
                                                <a:t>-Lösung</a:t>
                                              </a:r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18499" name="Gruppieren 27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2559160" y="-451674"/>
                                              <a:ext cx="9043992" cy="6139139"/>
                                              <a:chOff x="2116828" y="-186429"/>
                                              <a:chExt cx="9043992" cy="6139139"/>
                                            </a:xfrm>
                                          </p:grpSpPr>
                                          <p:cxnSp>
                                            <p:nvCxnSpPr>
                                              <p:cNvPr id="30" name="Gerader Verbinder 29"/>
                                              <p:cNvCxnSpPr>
                                                <a:cxnSpLocks/>
                                              </p:cNvCxnSpPr>
                                              <p:nvPr/>
                                            </p:nvCxnSpPr>
                                            <p:spPr bwMode="auto">
                                              <a:xfrm rot="16200000" flipH="1">
                                                <a:off x="6378505" y="-802760"/>
                                                <a:ext cx="17215" cy="8540570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solidFill>
                                                <a:schemeClr val="accent1"/>
                                              </a:solidFill>
                                              <a:ln w="63500" cap="flat" cmpd="sng" algn="ctr">
                                                <a:gradFill flip="none" rotWithShape="1">
                                                  <a:gsLst>
                                                    <a:gs pos="0">
                                                      <a:schemeClr val="accent1">
                                                        <a:lumMod val="5000"/>
                                                        <a:lumOff val="95000"/>
                                                      </a:schemeClr>
                                                    </a:gs>
                                                    <a:gs pos="0">
                                                      <a:schemeClr val="accent1"/>
                                                    </a:gs>
                                                    <a:gs pos="94000">
                                                      <a:srgbClr val="66CCFF"/>
                                                    </a:gs>
                                                  </a:gsLst>
                                                  <a:lin ang="0" scaled="1"/>
                                                  <a:tileRect/>
                                                </a:gradFill>
                                                <a:prstDash val="lgDash"/>
                                                <a:round/>
                                                <a:headEnd type="none" w="med" len="med"/>
                                                <a:tailEnd type="none" w="med" len="med"/>
                                              </a:ln>
                                              <a:effectLst/>
                                            </p:spPr>
                                          </p:cxnSp>
                                          <p:grpSp>
                                            <p:nvGrpSpPr>
                                              <p:cNvPr id="18501" name="Gruppieren 30"/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2276682" y="-186429"/>
                                                <a:ext cx="8884138" cy="6139139"/>
                                                <a:chOff x="2276682" y="-186429"/>
                                                <a:chExt cx="8884138" cy="6139139"/>
                                              </a:xfrm>
                                            </p:grpSpPr>
                                            <p:sp>
                                              <p:nvSpPr>
                                                <p:cNvPr id="18502" name="Text Box 67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 rot="-5400000">
                                                  <a:off x="7624431" y="5032925"/>
                                                  <a:ext cx="370122" cy="387711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685800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de-DE" altLang="de-DE" sz="1200" b="0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Arial Rounded MT Bold"/>
                                                    </a:rPr>
                                                    <a:t>Cl</a:t>
                                                  </a:r>
                                                  <a:r>
                                                    <a:rPr lang="de-DE" altLang="de-DE" sz="1500" b="0" baseline="30000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Arial Rounded MT Bold"/>
                                                    </a:rPr>
                                                    <a:t>-</a:t>
                                                  </a: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34" name="Text Box 7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 rot="16200000">
                                                  <a:off x="7798253" y="4439739"/>
                                                  <a:ext cx="449275" cy="470102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>
                                                  <a:noFill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>
                                                  <a:spAutoFit/>
                                                </a:bodyPr>
                                                <a:lstStyle>
                                                  <a:lvl1pPr>
                                                    <a:spcBef>
                                                      <a:spcPct val="20000"/>
                                                    </a:spcBef>
                                                    <a:buChar char="•"/>
                                                    <a:defRPr sz="3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Arial" panose="020B0604020202020204" pitchFamily="34" charset="0"/>
                                                    </a:defRPr>
                                                  </a:lvl1pPr>
                                                  <a:lvl2pPr marL="742950" indent="-285750">
                                                    <a:spcBef>
                                                      <a:spcPct val="20000"/>
                                                    </a:spcBef>
                                                    <a:buChar char="–"/>
                                                    <a:defRPr sz="28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Arial" panose="020B0604020202020204" pitchFamily="34" charset="0"/>
                                                    </a:defRPr>
                                                  </a:lvl2pPr>
                                                  <a:lvl3pPr marL="1143000" indent="-228600">
                                                    <a:spcBef>
                                                      <a:spcPct val="20000"/>
                                                    </a:spcBef>
                                                    <a:buChar char="•"/>
                                                    <a:defRPr sz="24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Arial" panose="020B0604020202020204" pitchFamily="34" charset="0"/>
                                                    </a:defRPr>
                                                  </a:lvl3pPr>
                                                  <a:lvl4pPr marL="1600200" indent="-228600">
                                                    <a:spcBef>
                                                      <a:spcPct val="20000"/>
                                                    </a:spcBef>
                                                    <a:buChar char="–"/>
                                                    <a:defRPr sz="19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Arial" panose="020B0604020202020204" pitchFamily="34" charset="0"/>
                                                    </a:defRPr>
                                                  </a:lvl4pPr>
                                                  <a:lvl5pPr marL="2057400" indent="-228600">
                                                    <a:spcBef>
                                                      <a:spcPct val="20000"/>
                                                    </a:spcBef>
                                                    <a:buChar char="»"/>
                                                    <a:defRPr sz="19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Arial" panose="020B0604020202020204" pitchFamily="34" charset="0"/>
                                                    </a:defRPr>
                                                  </a:lvl5pPr>
                                                  <a:lvl6pPr marL="2514600" indent="-228600" eaLnBrk="0" fontAlgn="base" hangingPunct="0">
                                                    <a:spcBef>
                                                      <a:spcPct val="20000"/>
                                                    </a:spcBef>
                                                    <a:spcAft>
                                                      <a:spcPct val="0"/>
                                                    </a:spcAft>
                                                    <a:buChar char="»"/>
                                                    <a:defRPr sz="19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Arial" panose="020B0604020202020204" pitchFamily="34" charset="0"/>
                                                    </a:defRPr>
                                                  </a:lvl6pPr>
                                                  <a:lvl7pPr marL="2971800" indent="-228600" eaLnBrk="0" fontAlgn="base" hangingPunct="0">
                                                    <a:spcBef>
                                                      <a:spcPct val="20000"/>
                                                    </a:spcBef>
                                                    <a:spcAft>
                                                      <a:spcPct val="0"/>
                                                    </a:spcAft>
                                                    <a:buChar char="»"/>
                                                    <a:defRPr sz="19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Arial" panose="020B0604020202020204" pitchFamily="34" charset="0"/>
                                                    </a:defRPr>
                                                  </a:lvl7pPr>
                                                  <a:lvl8pPr marL="3429000" indent="-228600" eaLnBrk="0" fontAlgn="base" hangingPunct="0">
                                                    <a:spcBef>
                                                      <a:spcPct val="20000"/>
                                                    </a:spcBef>
                                                    <a:spcAft>
                                                      <a:spcPct val="0"/>
                                                    </a:spcAft>
                                                    <a:buChar char="»"/>
                                                    <a:defRPr sz="19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Arial" panose="020B0604020202020204" pitchFamily="34" charset="0"/>
                                                    </a:defRPr>
                                                  </a:lvl8pPr>
                                                  <a:lvl9pPr marL="3886200" indent="-228600" eaLnBrk="0" fontAlgn="base" hangingPunct="0">
                                                    <a:spcBef>
                                                      <a:spcPct val="20000"/>
                                                    </a:spcBef>
                                                    <a:spcAft>
                                                      <a:spcPct val="0"/>
                                                    </a:spcAft>
                                                    <a:buChar char="»"/>
                                                    <a:defRPr sz="19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Arial" panose="020B0604020202020204" pitchFamily="34" charset="0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defTabSz="685800" fontAlgn="auto">
                                                    <a:spcBef>
                                                      <a:spcPct val="5000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FontTx/>
                                                    <a:buNone/>
                                                    <a:defRPr/>
                                                  </a:pPr>
                                                  <a:r>
                                                    <a:rPr lang="de-DE" altLang="de-DE" sz="1050" b="0" dirty="0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Arial Rounded MT Bold" panose="020F0704030504030204" pitchFamily="34" charset="0"/>
                                                      <a:cs typeface="+mn-cs"/>
                                                    </a:rPr>
                                                    <a:t>OH</a:t>
                                                  </a:r>
                                                  <a:r>
                                                    <a:rPr lang="de-DE" altLang="de-DE" sz="1350" b="0" baseline="30000" dirty="0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Arial Rounded MT Bold" panose="020F0704030504030204" pitchFamily="34" charset="0"/>
                                                      <a:cs typeface="+mn-cs"/>
                                                    </a:rPr>
                                                    <a:t>-</a:t>
                                                  </a: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35" name="Text Box 98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 rot="16200000">
                                                  <a:off x="6119354" y="5271032"/>
                                                  <a:ext cx="395896" cy="355516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>
                                                  <a:noFill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>
                                                  <a:spAutoFit/>
                                                </a:bodyPr>
                                                <a:lstStyle>
                                                  <a:lvl1pPr>
                                                    <a:spcBef>
                                                      <a:spcPct val="20000"/>
                                                    </a:spcBef>
                                                    <a:buChar char="•"/>
                                                    <a:defRPr sz="3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Arial" panose="020B0604020202020204" pitchFamily="34" charset="0"/>
                                                    </a:defRPr>
                                                  </a:lvl1pPr>
                                                  <a:lvl2pPr marL="742950" indent="-285750">
                                                    <a:spcBef>
                                                      <a:spcPct val="20000"/>
                                                    </a:spcBef>
                                                    <a:buChar char="–"/>
                                                    <a:defRPr sz="28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Arial" panose="020B0604020202020204" pitchFamily="34" charset="0"/>
                                                    </a:defRPr>
                                                  </a:lvl2pPr>
                                                  <a:lvl3pPr marL="1143000" indent="-228600">
                                                    <a:spcBef>
                                                      <a:spcPct val="20000"/>
                                                    </a:spcBef>
                                                    <a:buChar char="•"/>
                                                    <a:defRPr sz="24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Arial" panose="020B0604020202020204" pitchFamily="34" charset="0"/>
                                                    </a:defRPr>
                                                  </a:lvl3pPr>
                                                  <a:lvl4pPr marL="1600200" indent="-228600">
                                                    <a:spcBef>
                                                      <a:spcPct val="20000"/>
                                                    </a:spcBef>
                                                    <a:buChar char="–"/>
                                                    <a:defRPr sz="19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Arial" panose="020B0604020202020204" pitchFamily="34" charset="0"/>
                                                    </a:defRPr>
                                                  </a:lvl4pPr>
                                                  <a:lvl5pPr marL="2057400" indent="-228600">
                                                    <a:spcBef>
                                                      <a:spcPct val="20000"/>
                                                    </a:spcBef>
                                                    <a:buChar char="»"/>
                                                    <a:defRPr sz="19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Arial" panose="020B0604020202020204" pitchFamily="34" charset="0"/>
                                                    </a:defRPr>
                                                  </a:lvl5pPr>
                                                  <a:lvl6pPr marL="2514600" indent="-228600" eaLnBrk="0" fontAlgn="base" hangingPunct="0">
                                                    <a:spcBef>
                                                      <a:spcPct val="20000"/>
                                                    </a:spcBef>
                                                    <a:spcAft>
                                                      <a:spcPct val="0"/>
                                                    </a:spcAft>
                                                    <a:buChar char="»"/>
                                                    <a:defRPr sz="19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Arial" panose="020B0604020202020204" pitchFamily="34" charset="0"/>
                                                    </a:defRPr>
                                                  </a:lvl6pPr>
                                                  <a:lvl7pPr marL="2971800" indent="-228600" eaLnBrk="0" fontAlgn="base" hangingPunct="0">
                                                    <a:spcBef>
                                                      <a:spcPct val="20000"/>
                                                    </a:spcBef>
                                                    <a:spcAft>
                                                      <a:spcPct val="0"/>
                                                    </a:spcAft>
                                                    <a:buChar char="»"/>
                                                    <a:defRPr sz="19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Arial" panose="020B0604020202020204" pitchFamily="34" charset="0"/>
                                                    </a:defRPr>
                                                  </a:lvl7pPr>
                                                  <a:lvl8pPr marL="3429000" indent="-228600" eaLnBrk="0" fontAlgn="base" hangingPunct="0">
                                                    <a:spcBef>
                                                      <a:spcPct val="20000"/>
                                                    </a:spcBef>
                                                    <a:spcAft>
                                                      <a:spcPct val="0"/>
                                                    </a:spcAft>
                                                    <a:buChar char="»"/>
                                                    <a:defRPr sz="19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Arial" panose="020B0604020202020204" pitchFamily="34" charset="0"/>
                                                    </a:defRPr>
                                                  </a:lvl8pPr>
                                                  <a:lvl9pPr marL="3886200" indent="-228600" eaLnBrk="0" fontAlgn="base" hangingPunct="0">
                                                    <a:spcBef>
                                                      <a:spcPct val="20000"/>
                                                    </a:spcBef>
                                                    <a:spcAft>
                                                      <a:spcPct val="0"/>
                                                    </a:spcAft>
                                                    <a:buChar char="»"/>
                                                    <a:defRPr sz="19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Arial" panose="020B0604020202020204" pitchFamily="34" charset="0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defTabSz="685800" fontAlgn="auto">
                                                    <a:spcBef>
                                                      <a:spcPct val="5000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FontTx/>
                                                    <a:buNone/>
                                                    <a:defRPr/>
                                                  </a:pPr>
                                                  <a:r>
                                                    <a:rPr lang="de-DE" altLang="de-DE" sz="1050" b="0" dirty="0" err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Arial Rounded MT Bold" panose="020F0704030504030204" pitchFamily="34" charset="0"/>
                                                      <a:cs typeface="+mn-cs"/>
                                                    </a:rPr>
                                                    <a:t>OCl</a:t>
                                                  </a:r>
                                                  <a:r>
                                                    <a:rPr lang="de-DE" altLang="de-DE" sz="1350" b="0" baseline="30000" dirty="0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Arial Rounded MT Bold" panose="020F0704030504030204" pitchFamily="34" charset="0"/>
                                                      <a:cs typeface="+mn-cs"/>
                                                    </a:rPr>
                                                    <a:t>-</a:t>
                                                  </a: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36" name="Text Box 100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 rot="16200000">
                                                  <a:off x="6102851" y="4479979"/>
                                                  <a:ext cx="470035" cy="51417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>
                                                  <a:noFill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>
                                                  <a:spAutoFit/>
                                                </a:bodyPr>
                                                <a:lstStyle>
                                                  <a:lvl1pPr>
                                                    <a:spcBef>
                                                      <a:spcPct val="20000"/>
                                                    </a:spcBef>
                                                    <a:buChar char="•"/>
                                                    <a:defRPr sz="3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Arial" panose="020B0604020202020204" pitchFamily="34" charset="0"/>
                                                    </a:defRPr>
                                                  </a:lvl1pPr>
                                                  <a:lvl2pPr marL="742950" indent="-285750">
                                                    <a:spcBef>
                                                      <a:spcPct val="20000"/>
                                                    </a:spcBef>
                                                    <a:buChar char="–"/>
                                                    <a:defRPr sz="28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Arial" panose="020B0604020202020204" pitchFamily="34" charset="0"/>
                                                    </a:defRPr>
                                                  </a:lvl2pPr>
                                                  <a:lvl3pPr marL="1143000" indent="-228600">
                                                    <a:spcBef>
                                                      <a:spcPct val="20000"/>
                                                    </a:spcBef>
                                                    <a:buChar char="•"/>
                                                    <a:defRPr sz="24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Arial" panose="020B0604020202020204" pitchFamily="34" charset="0"/>
                                                    </a:defRPr>
                                                  </a:lvl3pPr>
                                                  <a:lvl4pPr marL="1600200" indent="-228600">
                                                    <a:spcBef>
                                                      <a:spcPct val="20000"/>
                                                    </a:spcBef>
                                                    <a:buChar char="–"/>
                                                    <a:defRPr sz="19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Arial" panose="020B0604020202020204" pitchFamily="34" charset="0"/>
                                                    </a:defRPr>
                                                  </a:lvl4pPr>
                                                  <a:lvl5pPr marL="2057400" indent="-228600">
                                                    <a:spcBef>
                                                      <a:spcPct val="20000"/>
                                                    </a:spcBef>
                                                    <a:buChar char="»"/>
                                                    <a:defRPr sz="19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Arial" panose="020B0604020202020204" pitchFamily="34" charset="0"/>
                                                    </a:defRPr>
                                                  </a:lvl5pPr>
                                                  <a:lvl6pPr marL="2514600" indent="-228600" eaLnBrk="0" fontAlgn="base" hangingPunct="0">
                                                    <a:spcBef>
                                                      <a:spcPct val="20000"/>
                                                    </a:spcBef>
                                                    <a:spcAft>
                                                      <a:spcPct val="0"/>
                                                    </a:spcAft>
                                                    <a:buChar char="»"/>
                                                    <a:defRPr sz="19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Arial" panose="020B0604020202020204" pitchFamily="34" charset="0"/>
                                                    </a:defRPr>
                                                  </a:lvl6pPr>
                                                  <a:lvl7pPr marL="2971800" indent="-228600" eaLnBrk="0" fontAlgn="base" hangingPunct="0">
                                                    <a:spcBef>
                                                      <a:spcPct val="20000"/>
                                                    </a:spcBef>
                                                    <a:spcAft>
                                                      <a:spcPct val="0"/>
                                                    </a:spcAft>
                                                    <a:buChar char="»"/>
                                                    <a:defRPr sz="19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Arial" panose="020B0604020202020204" pitchFamily="34" charset="0"/>
                                                    </a:defRPr>
                                                  </a:lvl7pPr>
                                                  <a:lvl8pPr marL="3429000" indent="-228600" eaLnBrk="0" fontAlgn="base" hangingPunct="0">
                                                    <a:spcBef>
                                                      <a:spcPct val="20000"/>
                                                    </a:spcBef>
                                                    <a:spcAft>
                                                      <a:spcPct val="0"/>
                                                    </a:spcAft>
                                                    <a:buChar char="»"/>
                                                    <a:defRPr sz="19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Arial" panose="020B0604020202020204" pitchFamily="34" charset="0"/>
                                                    </a:defRPr>
                                                  </a:lvl8pPr>
                                                  <a:lvl9pPr marL="3886200" indent="-228600" eaLnBrk="0" fontAlgn="base" hangingPunct="0">
                                                    <a:spcBef>
                                                      <a:spcPct val="20000"/>
                                                    </a:spcBef>
                                                    <a:spcAft>
                                                      <a:spcPct val="0"/>
                                                    </a:spcAft>
                                                    <a:buChar char="»"/>
                                                    <a:defRPr sz="19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Arial" panose="020B0604020202020204" pitchFamily="34" charset="0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defTabSz="685800" fontAlgn="auto">
                                                    <a:spcBef>
                                                      <a:spcPct val="5000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FontTx/>
                                                    <a:buNone/>
                                                    <a:defRPr/>
                                                  </a:pPr>
                                                  <a:r>
                                                    <a:rPr lang="de-DE" altLang="de-DE" sz="1200" b="0" dirty="0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Arial Rounded MT Bold" panose="020F0704030504030204" pitchFamily="34" charset="0"/>
                                                      <a:cs typeface="+mn-cs"/>
                                                    </a:rPr>
                                                    <a:t>Na</a:t>
                                                  </a:r>
                                                  <a:r>
                                                    <a:rPr lang="de-DE" altLang="de-DE" sz="1350" b="0" baseline="30000" dirty="0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Arial Rounded MT Bold" panose="020F0704030504030204" pitchFamily="34" charset="0"/>
                                                      <a:cs typeface="+mn-cs"/>
                                                    </a:rPr>
                                                    <a:t>+</a:t>
                                                  </a:r>
                                                </a:p>
                                              </p:txBody>
                                            </p:sp>
                                            <p:grpSp>
                                              <p:nvGrpSpPr>
                                                <p:cNvPr id="18506" name="Gruppieren 36"/>
                                                <p:cNvGrpSpPr>
                                                  <a:grpSpLocks/>
                                                </p:cNvGrpSpPr>
                                                <p:nvPr/>
                                              </p:nvGrpSpPr>
                                              <p:grpSpPr bwMode="auto">
                                                <a:xfrm>
                                                  <a:off x="2276682" y="-186429"/>
                                                  <a:ext cx="8884138" cy="6139139"/>
                                                  <a:chOff x="2276682" y="-186429"/>
                                                  <a:chExt cx="8884138" cy="6139139"/>
                                                </a:xfrm>
                                              </p:grpSpPr>
                                              <p:sp>
                                                <p:nvSpPr>
                                                  <p:cNvPr id="18509" name="Text Box 73"/>
                                                  <p:cNvSpPr txBox="1">
                                                    <a:spLocks noChangeArrowheads="1"/>
                                                  </p:cNvSpPr>
                                                  <p:nvPr/>
                                                </p:nvSpPr>
                                                <p:spPr bwMode="auto">
                                                  <a:xfrm rot="-5400000">
                                                    <a:off x="7762223" y="3520951"/>
                                                    <a:ext cx="462906" cy="452812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noFill/>
                                                  <a:ln w="9525">
                                                    <a:noFill/>
                                                    <a:miter lim="800000"/>
                                                    <a:headEnd/>
                                                    <a:tailEnd/>
                                                  </a:ln>
                                                </p:spPr>
                                                <p:txBody>
                                                  <a:bodyPr>
                                                    <a:spAutoFit/>
                                                  </a:bodyPr>
                                                  <a:lstStyle/>
                                                  <a:p>
                                                    <a:pPr defTabSz="685800">
                                                      <a:spcBef>
                                                        <a:spcPct val="50000"/>
                                                      </a:spcBef>
                                                    </a:pPr>
                                                    <a:r>
                                                      <a:rPr lang="de-DE" altLang="de-DE" sz="1200" b="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Arial Rounded MT Bold"/>
                                                      </a:rPr>
                                                      <a:t>Cl</a:t>
                                                    </a:r>
                                                    <a:r>
                                                      <a:rPr lang="de-DE" altLang="de-DE" sz="1400" b="0" baseline="3000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Arial Rounded MT Bold"/>
                                                      </a:rPr>
                                                      <a:t>-</a:t>
                                                    </a: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8510" name="Text Box 75"/>
                                                  <p:cNvSpPr txBox="1">
                                                    <a:spLocks noChangeArrowheads="1"/>
                                                  </p:cNvSpPr>
                                                  <p:nvPr/>
                                                </p:nvSpPr>
                                                <p:spPr bwMode="auto">
                                                  <a:xfrm rot="-5400000">
                                                    <a:off x="7671281" y="3060815"/>
                                                    <a:ext cx="462906" cy="387710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noFill/>
                                                  <a:ln w="9525">
                                                    <a:noFill/>
                                                    <a:miter lim="800000"/>
                                                    <a:headEnd/>
                                                    <a:tailEnd/>
                                                  </a:ln>
                                                </p:spPr>
                                                <p:txBody>
                                                  <a:bodyPr>
                                                    <a:spAutoFit/>
                                                  </a:bodyPr>
                                                  <a:lstStyle/>
                                                  <a:p>
                                                    <a:pPr defTabSz="685800">
                                                      <a:spcBef>
                                                        <a:spcPct val="50000"/>
                                                      </a:spcBef>
                                                    </a:pPr>
                                                    <a:r>
                                                      <a:rPr lang="de-DE" altLang="de-DE" sz="1200" b="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Arial Rounded MT Bold"/>
                                                      </a:rPr>
                                                      <a:t>Na</a:t>
                                                    </a:r>
                                                    <a:r>
                                                      <a:rPr lang="de-DE" altLang="de-DE" sz="1600" b="0" baseline="3000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Arial Rounded MT Bold"/>
                                                      </a:rPr>
                                                      <a:t>+</a:t>
                                                    </a: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42" name="Text Box 77"/>
                                                  <p:cNvSpPr txBox="1">
                                                    <a:spLocks noChangeArrowheads="1"/>
                                                  </p:cNvSpPr>
                                                  <p:nvPr/>
                                                </p:nvSpPr>
                                                <p:spPr bwMode="auto">
                                                  <a:xfrm rot="16200000">
                                                    <a:off x="6389786" y="3417600"/>
                                                    <a:ext cx="369206" cy="358453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noFill/>
                                                  <a:ln>
                                                    <a:noFill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>
                                                    <a:spAutoFit/>
                                                  </a:bodyPr>
                                                  <a:lstStyle>
                                                    <a:lvl1pPr>
                                                      <a:spcBef>
                                                        <a:spcPct val="20000"/>
                                                      </a:spcBef>
                                                      <a:buChar char="•"/>
                                                      <a:defRPr sz="3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Arial" panose="020B0604020202020204" pitchFamily="34" charset="0"/>
                                                      </a:defRPr>
                                                    </a:lvl1pPr>
                                                    <a:lvl2pPr marL="742950" indent="-285750">
                                                      <a:spcBef>
                                                        <a:spcPct val="20000"/>
                                                      </a:spcBef>
                                                      <a:buChar char="–"/>
                                                      <a:defRPr sz="28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Arial" panose="020B0604020202020204" pitchFamily="34" charset="0"/>
                                                      </a:defRPr>
                                                    </a:lvl2pPr>
                                                    <a:lvl3pPr marL="1143000" indent="-228600">
                                                      <a:spcBef>
                                                        <a:spcPct val="20000"/>
                                                      </a:spcBef>
                                                      <a:buChar char="•"/>
                                                      <a:defRPr sz="24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Arial" panose="020B0604020202020204" pitchFamily="34" charset="0"/>
                                                      </a:defRPr>
                                                    </a:lvl3pPr>
                                                    <a:lvl4pPr marL="1600200" indent="-228600">
                                                      <a:spcBef>
                                                        <a:spcPct val="20000"/>
                                                      </a:spcBef>
                                                      <a:buChar char="–"/>
                                                      <a:defRPr sz="19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Arial" panose="020B0604020202020204" pitchFamily="34" charset="0"/>
                                                      </a:defRPr>
                                                    </a:lvl4pPr>
                                                    <a:lvl5pPr marL="2057400" indent="-228600">
                                                      <a:spcBef>
                                                        <a:spcPct val="20000"/>
                                                      </a:spcBef>
                                                      <a:buChar char="»"/>
                                                      <a:defRPr sz="19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Arial" panose="020B0604020202020204" pitchFamily="34" charset="0"/>
                                                      </a:defRPr>
                                                    </a:lvl5pPr>
                                                    <a:lvl6pPr marL="2514600" indent="-228600" eaLnBrk="0" fontAlgn="base" hangingPunct="0">
                                                      <a:spcBef>
                                                        <a:spcPct val="20000"/>
                                                      </a:spcBef>
                                                      <a:spcAft>
                                                        <a:spcPct val="0"/>
                                                      </a:spcAft>
                                                      <a:buChar char="»"/>
                                                      <a:defRPr sz="19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Arial" panose="020B0604020202020204" pitchFamily="34" charset="0"/>
                                                      </a:defRPr>
                                                    </a:lvl6pPr>
                                                    <a:lvl7pPr marL="2971800" indent="-228600" eaLnBrk="0" fontAlgn="base" hangingPunct="0">
                                                      <a:spcBef>
                                                        <a:spcPct val="20000"/>
                                                      </a:spcBef>
                                                      <a:spcAft>
                                                        <a:spcPct val="0"/>
                                                      </a:spcAft>
                                                      <a:buChar char="»"/>
                                                      <a:defRPr sz="19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Arial" panose="020B0604020202020204" pitchFamily="34" charset="0"/>
                                                      </a:defRPr>
                                                    </a:lvl7pPr>
                                                    <a:lvl8pPr marL="3429000" indent="-228600" eaLnBrk="0" fontAlgn="base" hangingPunct="0">
                                                      <a:spcBef>
                                                        <a:spcPct val="20000"/>
                                                      </a:spcBef>
                                                      <a:spcAft>
                                                        <a:spcPct val="0"/>
                                                      </a:spcAft>
                                                      <a:buChar char="»"/>
                                                      <a:defRPr sz="19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Arial" panose="020B0604020202020204" pitchFamily="34" charset="0"/>
                                                      </a:defRPr>
                                                    </a:lvl8pPr>
                                                    <a:lvl9pPr marL="3886200" indent="-228600" eaLnBrk="0" fontAlgn="base" hangingPunct="0">
                                                      <a:spcBef>
                                                        <a:spcPct val="20000"/>
                                                      </a:spcBef>
                                                      <a:spcAft>
                                                        <a:spcPct val="0"/>
                                                      </a:spcAft>
                                                      <a:buChar char="»"/>
                                                      <a:defRPr sz="19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Arial" panose="020B0604020202020204" pitchFamily="34" charset="0"/>
                                                      </a:defRPr>
                                                    </a:lvl9pPr>
                                                  </a:lstStyle>
                                                  <a:p>
                                                    <a:pPr defTabSz="685800" fontAlgn="auto">
                                                      <a:spcBef>
                                                        <a:spcPct val="5000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FontTx/>
                                                      <a:buNone/>
                                                      <a:defRPr/>
                                                    </a:pPr>
                                                    <a:r>
                                                      <a:rPr lang="de-DE" altLang="de-DE" sz="1050" b="0" dirty="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Arial Rounded MT Bold" panose="020F0704030504030204" pitchFamily="34" charset="0"/>
                                                        <a:cs typeface="+mn-cs"/>
                                                      </a:rPr>
                                                      <a:t>OH</a:t>
                                                    </a:r>
                                                    <a:r>
                                                      <a:rPr lang="de-DE" altLang="de-DE" sz="1600" b="0" baseline="30000" dirty="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Arial Rounded MT Bold" panose="020F0704030504030204" pitchFamily="34" charset="0"/>
                                                        <a:cs typeface="+mn-cs"/>
                                                      </a:rPr>
                                                      <a:t>-</a:t>
                                                    </a: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8512" name="Text Box 83"/>
                                                  <p:cNvSpPr txBox="1">
                                                    <a:spLocks noChangeArrowheads="1"/>
                                                  </p:cNvSpPr>
                                                  <p:nvPr/>
                                                </p:nvSpPr>
                                                <p:spPr bwMode="auto">
                                                  <a:xfrm rot="-5400000">
                                                    <a:off x="6831023" y="2946443"/>
                                                    <a:ext cx="504345" cy="387710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noFill/>
                                                  <a:ln w="9525">
                                                    <a:noFill/>
                                                    <a:miter lim="800000"/>
                                                    <a:headEnd/>
                                                    <a:tailEnd/>
                                                  </a:ln>
                                                </p:spPr>
                                                <p:txBody>
                                                  <a:bodyPr>
                                                    <a:spAutoFit/>
                                                  </a:bodyPr>
                                                  <a:lstStyle/>
                                                  <a:p>
                                                    <a:pPr defTabSz="685800">
                                                      <a:spcBef>
                                                        <a:spcPct val="50000"/>
                                                      </a:spcBef>
                                                    </a:pPr>
                                                    <a:r>
                                                      <a:rPr lang="de-DE" altLang="de-DE" sz="1200" b="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Arial Rounded MT Bold"/>
                                                      </a:rPr>
                                                      <a:t>Na</a:t>
                                                    </a:r>
                                                    <a:r>
                                                      <a:rPr lang="de-DE" altLang="de-DE" sz="1600" b="0" baseline="3000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Arial Rounded MT Bold"/>
                                                      </a:rPr>
                                                      <a:t>+</a:t>
                                                    </a:r>
                                                  </a:p>
                                                </p:txBody>
                                              </p:sp>
                                              <p:grpSp>
                                                <p:nvGrpSpPr>
                                                  <p:cNvPr id="18513" name="Gruppieren 47"/>
                                                  <p:cNvGrpSpPr>
                                                    <a:grpSpLocks/>
                                                  </p:cNvGrpSpPr>
                                                  <p:nvPr/>
                                                </p:nvGrpSpPr>
                                                <p:grpSpPr bwMode="auto">
                                                  <a:xfrm>
                                                    <a:off x="2276682" y="-186429"/>
                                                    <a:ext cx="8884138" cy="6139139"/>
                                                    <a:chOff x="2289156" y="-170758"/>
                                                    <a:chExt cx="8884138" cy="6139139"/>
                                                  </a:xfrm>
                                                </p:grpSpPr>
                                                <p:cxnSp>
                                                  <p:nvCxnSpPr>
                                                    <p:cNvPr id="49" name="Gerader Verbinder 48"/>
                                                    <p:cNvCxnSpPr>
                                                      <a:cxnSpLocks/>
                                                    </p:cNvCxnSpPr>
                                                    <p:nvPr/>
                                                  </p:nvCxnSpPr>
                                                  <p:spPr bwMode="auto">
                                                    <a:xfrm rot="16200000" flipH="1">
                                                      <a:off x="6153984" y="2149279"/>
                                                      <a:ext cx="17076" cy="5754824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solidFill>
                                                      <a:schemeClr val="accent1"/>
                                                    </a:solidFill>
                                                    <a:ln w="63500" cap="flat" cmpd="sng" algn="ctr">
                                                      <a:gradFill flip="none" rotWithShape="1">
                                                        <a:gsLst>
                                                          <a:gs pos="26531">
                                                            <a:srgbClr val="0099FF"/>
                                                          </a:gs>
                                                          <a:gs pos="100000">
                                                            <a:schemeClr val="accent1">
                                                              <a:lumMod val="45000"/>
                                                              <a:lumOff val="55000"/>
                                                            </a:schemeClr>
                                                          </a:gs>
                                                          <a:gs pos="100000">
                                                            <a:schemeClr val="accent1"/>
                                                          </a:gs>
                                                        </a:gsLst>
                                                        <a:lin ang="0" scaled="1"/>
                                                        <a:tileRect/>
                                                      </a:gradFill>
                                                      <a:prstDash val="lgDash"/>
                                                      <a:round/>
                                                      <a:headEnd type="none" w="med" len="med"/>
                                                      <a:tailEnd type="none" w="med" len="med"/>
                                                    </a:ln>
                                                    <a:effectLst/>
                                                  </p:spPr>
                                                </p:cxnSp>
                                                <p:sp>
                                                  <p:nvSpPr>
                                                    <p:cNvPr id="50" name="AutoShape 61" descr="Diagonal weit nach unten"/>
                                                    <p:cNvSpPr>
                                                      <a:spLocks noChangeArrowheads="1"/>
                                                    </p:cNvSpPr>
                                                    <p:nvPr/>
                                                  </p:nvSpPr>
                                                  <p:spPr bwMode="auto">
                                                    <a:xfrm>
                                                      <a:off x="3263830" y="4086238"/>
                                                      <a:ext cx="6261169" cy="271344"/>
                                                    </a:xfrm>
                                                    <a:prstGeom prst="flowChartProcess">
                                                      <a:avLst/>
                                                    </a:prstGeom>
                                                    <a:pattFill prst="pct10">
                                                      <a:fgClr>
                                                        <a:srgbClr val="969696"/>
                                                      </a:fgClr>
                                                      <a:bgClr>
                                                        <a:schemeClr val="bg1"/>
                                                      </a:bgClr>
                                                    </a:pattFill>
                                                    <a:ln w="6350">
                                                      <a:solidFill>
                                                        <a:schemeClr val="tx1"/>
                                                      </a:solidFill>
                                                      <a:miter lim="800000"/>
                                                      <a:headEnd/>
                                                      <a:tailEnd/>
                                                    </a:ln>
                                                    <a:effectLst/>
                                                  </p:spPr>
                                                  <p:txBody>
                                                    <a:bodyPr wrap="none" anchor="ctr"/>
                                                    <a:lstStyle>
                                                      <a:lvl1pPr>
                                                        <a:spcBef>
                                                          <a:spcPct val="20000"/>
                                                        </a:spcBef>
                                                        <a:buChar char="•"/>
                                                        <a:defRPr sz="3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Arial" panose="020B0604020202020204" pitchFamily="34" charset="0"/>
                                                        </a:defRPr>
                                                      </a:lvl1pPr>
                                                      <a:lvl2pPr marL="742950" indent="-285750">
                                                        <a:spcBef>
                                                          <a:spcPct val="20000"/>
                                                        </a:spcBef>
                                                        <a:buChar char="–"/>
                                                        <a:defRPr sz="28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Arial" panose="020B0604020202020204" pitchFamily="34" charset="0"/>
                                                        </a:defRPr>
                                                      </a:lvl2pPr>
                                                      <a:lvl3pPr marL="1143000" indent="-228600">
                                                        <a:spcBef>
                                                          <a:spcPct val="20000"/>
                                                        </a:spcBef>
                                                        <a:buChar char="•"/>
                                                        <a:defRPr sz="24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Arial" panose="020B0604020202020204" pitchFamily="34" charset="0"/>
                                                        </a:defRPr>
                                                      </a:lvl3pPr>
                                                      <a:lvl4pPr marL="1600200" indent="-228600">
                                                        <a:spcBef>
                                                          <a:spcPct val="20000"/>
                                                        </a:spcBef>
                                                        <a:buChar char="–"/>
                                                        <a:defRPr sz="19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Arial" panose="020B0604020202020204" pitchFamily="34" charset="0"/>
                                                        </a:defRPr>
                                                      </a:lvl4pPr>
                                                      <a:lvl5pPr marL="2057400" indent="-228600">
                                                        <a:spcBef>
                                                          <a:spcPct val="20000"/>
                                                        </a:spcBef>
                                                        <a:buChar char="»"/>
                                                        <a:defRPr sz="19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Arial" panose="020B0604020202020204" pitchFamily="34" charset="0"/>
                                                        </a:defRPr>
                                                      </a:lvl5pPr>
                                                      <a:lvl6pPr marL="2514600" indent="-228600" eaLnBrk="0" fontAlgn="base" hangingPunct="0">
                                                        <a:spcBef>
                                                          <a:spcPct val="20000"/>
                                                        </a:spcBef>
                                                        <a:spcAft>
                                                          <a:spcPct val="0"/>
                                                        </a:spcAft>
                                                        <a:buChar char="»"/>
                                                        <a:defRPr sz="19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Arial" panose="020B0604020202020204" pitchFamily="34" charset="0"/>
                                                        </a:defRPr>
                                                      </a:lvl6pPr>
                                                      <a:lvl7pPr marL="2971800" indent="-228600" eaLnBrk="0" fontAlgn="base" hangingPunct="0">
                                                        <a:spcBef>
                                                          <a:spcPct val="20000"/>
                                                        </a:spcBef>
                                                        <a:spcAft>
                                                          <a:spcPct val="0"/>
                                                        </a:spcAft>
                                                        <a:buChar char="»"/>
                                                        <a:defRPr sz="19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Arial" panose="020B0604020202020204" pitchFamily="34" charset="0"/>
                                                        </a:defRPr>
                                                      </a:lvl7pPr>
                                                      <a:lvl8pPr marL="3429000" indent="-228600" eaLnBrk="0" fontAlgn="base" hangingPunct="0">
                                                        <a:spcBef>
                                                          <a:spcPct val="20000"/>
                                                        </a:spcBef>
                                                        <a:spcAft>
                                                          <a:spcPct val="0"/>
                                                        </a:spcAft>
                                                        <a:buChar char="»"/>
                                                        <a:defRPr sz="19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Arial" panose="020B0604020202020204" pitchFamily="34" charset="0"/>
                                                        </a:defRPr>
                                                      </a:lvl8pPr>
                                                      <a:lvl9pPr marL="3886200" indent="-228600" eaLnBrk="0" fontAlgn="base" hangingPunct="0">
                                                        <a:spcBef>
                                                          <a:spcPct val="20000"/>
                                                        </a:spcBef>
                                                        <a:spcAft>
                                                          <a:spcPct val="0"/>
                                                        </a:spcAft>
                                                        <a:buChar char="»"/>
                                                        <a:defRPr sz="19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Arial" panose="020B0604020202020204" pitchFamily="34" charset="0"/>
                                                        </a:defRPr>
                                                      </a:lvl9pPr>
                                                    </a:lstStyle>
                                                    <a:p>
                                                      <a:pPr defTabSz="685800" fontAlgn="auto">
                                                        <a:spcBef>
                                                          <a:spcPct val="0"/>
                                                        </a:spcBef>
                                                        <a:spcAft>
                                                          <a:spcPts val="0"/>
                                                        </a:spcAft>
                                                        <a:buFontTx/>
                                                        <a:buNone/>
                                                        <a:defRPr/>
                                                      </a:pPr>
                                                      <a:endParaRPr lang="de-DE" altLang="de-DE" sz="750" dirty="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cs typeface="+mn-cs"/>
                                                      </a:endParaRPr>
                                                    </a:p>
                                                  </p:txBody>
                                                </p:sp>
                                                <p:cxnSp>
                                                  <p:nvCxnSpPr>
                                                    <p:cNvPr id="18516" name="AutoShape 88"/>
                                                    <p:cNvCxnSpPr>
                                                      <a:cxnSpLocks noChangeShapeType="1"/>
                                                    </p:cNvCxnSpPr>
                                                    <p:nvPr/>
                                                  </p:nvCxnSpPr>
                                                  <p:spPr bwMode="auto">
                                                    <a:xfrm rot="5400000">
                                                      <a:off x="8017873" y="3292978"/>
                                                      <a:ext cx="2862565" cy="680336"/>
                                                    </a:xfrm>
                                                    <a:prstGeom prst="bentConnector3">
                                                      <a:avLst>
                                                        <a:gd name="adj1" fmla="val 99912"/>
                                                      </a:avLst>
                                                    </a:prstGeom>
                                                    <a:noFill/>
                                                    <a:ln w="7620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miter lim="800000"/>
                                                      <a:headEnd/>
                                                      <a:tailEnd type="triangle" w="med" len="med"/>
                                                    </a:ln>
                                                  </p:spPr>
                                                </p:cxnSp>
                                                <p:grpSp>
                                                  <p:nvGrpSpPr>
                                                    <p:cNvPr id="18517" name="Gruppieren 51"/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10166449" y="-170758"/>
                                                      <a:ext cx="1006845" cy="2218767"/>
                                                      <a:chOff x="9397220" y="-1863679"/>
                                                      <a:chExt cx="1120368" cy="3191055"/>
                                                    </a:xfrm>
                                                  </p:grpSpPr>
                                                  <p:sp>
                                                    <p:nvSpPr>
                                                      <p:cNvPr id="63" name="AutoShape 92"/>
                                                      <p:cNvSpPr>
                                                        <a:spLocks noChangeArrowheads="1"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 rot="16200000">
                                                        <a:off x="8695499" y="-493390"/>
                                                        <a:ext cx="2522769" cy="1121410"/>
                                                      </a:xfrm>
                                                      <a:prstGeom prst="leftArrow">
                                                        <a:avLst>
                                                          <a:gd name="adj1" fmla="val 50000"/>
                                                          <a:gd name="adj2" fmla="val 77078"/>
                                                        </a:avLst>
                                                      </a:prstGeom>
                                                      <a:solidFill>
                                                        <a:srgbClr val="66CCFF"/>
                                                      </a:solidFill>
                                                      <a:ln w="9525">
                                                        <a:noFill/>
                                                        <a:miter lim="800000"/>
                                                        <a:headEnd/>
                                                        <a:tailEnd/>
                                                      </a:ln>
                                                      <a:effectLst/>
                                                    </p:spPr>
                                                    <p:txBody>
                                                      <a:bodyPr wrap="none" anchor="ctr"/>
                                                      <a:lstStyle>
                                                        <a:lvl1pPr>
                                                          <a:spcBef>
                                                            <a:spcPct val="20000"/>
                                                          </a:spcBef>
                                                          <a:buChar char="•"/>
                                                          <a:defRPr sz="3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Arial" panose="020B0604020202020204" pitchFamily="34" charset="0"/>
                                                          </a:defRPr>
                                                        </a:lvl1pPr>
                                                        <a:lvl2pPr marL="742950" indent="-285750">
                                                          <a:spcBef>
                                                            <a:spcPct val="20000"/>
                                                          </a:spcBef>
                                                          <a:buChar char="–"/>
                                                          <a:defRPr sz="28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Arial" panose="020B0604020202020204" pitchFamily="34" charset="0"/>
                                                          </a:defRPr>
                                                        </a:lvl2pPr>
                                                        <a:lvl3pPr marL="1143000" indent="-228600">
                                                          <a:spcBef>
                                                            <a:spcPct val="20000"/>
                                                          </a:spcBef>
                                                          <a:buChar char="•"/>
                                                          <a:defRPr sz="24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Arial" panose="020B0604020202020204" pitchFamily="34" charset="0"/>
                                                          </a:defRPr>
                                                        </a:lvl3pPr>
                                                        <a:lvl4pPr marL="1600200" indent="-228600">
                                                          <a:spcBef>
                                                            <a:spcPct val="20000"/>
                                                          </a:spcBef>
                                                          <a:buChar char="–"/>
                                                          <a:defRPr sz="19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Arial" panose="020B0604020202020204" pitchFamily="34" charset="0"/>
                                                          </a:defRPr>
                                                        </a:lvl4pPr>
                                                        <a:lvl5pPr marL="2057400" indent="-228600">
                                                          <a:spcBef>
                                                            <a:spcPct val="20000"/>
                                                          </a:spcBef>
                                                          <a:buChar char="»"/>
                                                          <a:defRPr sz="19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Arial" panose="020B0604020202020204" pitchFamily="34" charset="0"/>
                                                          </a:defRPr>
                                                        </a:lvl5pPr>
                                                        <a:lvl6pPr marL="2514600" indent="-228600" eaLnBrk="0" fontAlgn="base" hangingPunct="0">
                                                          <a:spcBef>
                                                            <a:spcPct val="20000"/>
                                                          </a:spcBef>
                                                          <a:spcAft>
                                                            <a:spcPct val="0"/>
                                                          </a:spcAft>
                                                          <a:buChar char="»"/>
                                                          <a:defRPr sz="19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Arial" panose="020B0604020202020204" pitchFamily="34" charset="0"/>
                                                          </a:defRPr>
                                                        </a:lvl6pPr>
                                                        <a:lvl7pPr marL="2971800" indent="-228600" eaLnBrk="0" fontAlgn="base" hangingPunct="0">
                                                          <a:spcBef>
                                                            <a:spcPct val="20000"/>
                                                          </a:spcBef>
                                                          <a:spcAft>
                                                            <a:spcPct val="0"/>
                                                          </a:spcAft>
                                                          <a:buChar char="»"/>
                                                          <a:defRPr sz="19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Arial" panose="020B0604020202020204" pitchFamily="34" charset="0"/>
                                                          </a:defRPr>
                                                        </a:lvl7pPr>
                                                        <a:lvl8pPr marL="3429000" indent="-228600" eaLnBrk="0" fontAlgn="base" hangingPunct="0">
                                                          <a:spcBef>
                                                            <a:spcPct val="20000"/>
                                                          </a:spcBef>
                                                          <a:spcAft>
                                                            <a:spcPct val="0"/>
                                                          </a:spcAft>
                                                          <a:buChar char="»"/>
                                                          <a:defRPr sz="19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Arial" panose="020B0604020202020204" pitchFamily="34" charset="0"/>
                                                          </a:defRPr>
                                                        </a:lvl8pPr>
                                                        <a:lvl9pPr marL="3886200" indent="-228600" eaLnBrk="0" fontAlgn="base" hangingPunct="0">
                                                          <a:spcBef>
                                                            <a:spcPct val="20000"/>
                                                          </a:spcBef>
                                                          <a:spcAft>
                                                            <a:spcPct val="0"/>
                                                          </a:spcAft>
                                                          <a:buChar char="»"/>
                                                          <a:defRPr sz="19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Arial" panose="020B0604020202020204" pitchFamily="34" charset="0"/>
                                                          </a:defRPr>
                                                        </a:lvl9pPr>
                                                      </a:lstStyle>
                                                      <a:p>
                                                        <a:pPr defTabSz="685800" fontAlgn="auto">
                                                          <a:spcBef>
                                                            <a:spcPct val="0"/>
                                                          </a:spcBef>
                                                          <a:spcAft>
                                                            <a:spcPts val="0"/>
                                                          </a:spcAft>
                                                          <a:buFontTx/>
                                                          <a:buNone/>
                                                          <a:defRPr/>
                                                        </a:pPr>
                                                        <a:endParaRPr lang="de-DE" altLang="de-DE" sz="750" b="0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cs typeface="+mn-cs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8522" name="Text Box 94"/>
                                                      <p:cNvSpPr txBox="1">
                                                        <a:spLocks noChangeArrowheads="1"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 rot="-5400000">
                                                        <a:off x="8422083" y="-637523"/>
                                                        <a:ext cx="3022830" cy="570517"/>
                                                      </a:xfrm>
                                                      <a:prstGeom prst="rect">
                                                        <a:avLst/>
                                                      </a:prstGeom>
                                                      <a:noFill/>
                                                      <a:ln w="9525">
                                                        <a:noFill/>
                                                        <a:miter lim="800000"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  <p:txBody>
                                                      <a:bodyPr>
                                                        <a:spAutoFit/>
                                                      </a:bodyPr>
                                                      <a:lstStyle/>
                                                      <a:p>
                                                        <a:pPr defTabSz="685800">
                                                          <a:spcBef>
                                                            <a:spcPct val="50000"/>
                                                          </a:spcBef>
                                                        </a:pPr>
                                                        <a:r>
                                                          <a:rPr lang="de-DE" altLang="de-DE" sz="1200">
                                                            <a:solidFill>
                                                              <a:srgbClr val="004991"/>
                                                            </a:solidFill>
                                                            <a:latin typeface="Trebuchet MS" pitchFamily="34" charset="0"/>
                                                          </a:rPr>
                                                          <a:t>Salzlösung 0,4 – 0,5 %</a:t>
                                                        </a:r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60" name="AutoShape 59"/>
                                                    <p:cNvSpPr>
                                                      <a:spLocks noChangeArrowheads="1"/>
                                                    </p:cNvSpPr>
                                                    <p:nvPr/>
                                                  </p:nvSpPr>
                                                  <p:spPr bwMode="auto">
                                                    <a:xfrm>
                                                      <a:off x="3522387" y="2650930"/>
                                                      <a:ext cx="5761686" cy="152724"/>
                                                    </a:xfrm>
                                                    <a:prstGeom prst="flowChartProcess">
                                                      <a:avLst/>
                                                    </a:prstGeom>
                                                    <a:solidFill>
                                                      <a:srgbClr val="FF0000">
                                                        <a:alpha val="69000"/>
                                                      </a:srgbClr>
                                                    </a:solidFill>
                                                    <a:ln w="9525">
                                                      <a:noFill/>
                                                      <a:miter lim="800000"/>
                                                      <a:headEnd/>
                                                      <a:tailEnd/>
                                                    </a:ln>
                                                    <a:effectLst/>
                                                  </p:spPr>
                                                  <p:txBody>
                                                    <a:bodyPr wrap="none" anchor="ctr"/>
                                                    <a:lstStyle>
                                                      <a:lvl1pPr>
                                                        <a:spcBef>
                                                          <a:spcPct val="20000"/>
                                                        </a:spcBef>
                                                        <a:buChar char="•"/>
                                                        <a:defRPr sz="3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Arial" panose="020B0604020202020204" pitchFamily="34" charset="0"/>
                                                        </a:defRPr>
                                                      </a:lvl1pPr>
                                                      <a:lvl2pPr marL="742950" indent="-285750">
                                                        <a:spcBef>
                                                          <a:spcPct val="20000"/>
                                                        </a:spcBef>
                                                        <a:buChar char="–"/>
                                                        <a:defRPr sz="28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Arial" panose="020B0604020202020204" pitchFamily="34" charset="0"/>
                                                        </a:defRPr>
                                                      </a:lvl2pPr>
                                                      <a:lvl3pPr marL="1143000" indent="-228600">
                                                        <a:spcBef>
                                                          <a:spcPct val="20000"/>
                                                        </a:spcBef>
                                                        <a:buChar char="•"/>
                                                        <a:defRPr sz="24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Arial" panose="020B0604020202020204" pitchFamily="34" charset="0"/>
                                                        </a:defRPr>
                                                      </a:lvl3pPr>
                                                      <a:lvl4pPr marL="1600200" indent="-228600">
                                                        <a:spcBef>
                                                          <a:spcPct val="20000"/>
                                                        </a:spcBef>
                                                        <a:buChar char="–"/>
                                                        <a:defRPr sz="19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Arial" panose="020B0604020202020204" pitchFamily="34" charset="0"/>
                                                        </a:defRPr>
                                                      </a:lvl4pPr>
                                                      <a:lvl5pPr marL="2057400" indent="-228600">
                                                        <a:spcBef>
                                                          <a:spcPct val="20000"/>
                                                        </a:spcBef>
                                                        <a:buChar char="»"/>
                                                        <a:defRPr sz="19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Arial" panose="020B0604020202020204" pitchFamily="34" charset="0"/>
                                                        </a:defRPr>
                                                      </a:lvl5pPr>
                                                      <a:lvl6pPr marL="2514600" indent="-228600" eaLnBrk="0" fontAlgn="base" hangingPunct="0">
                                                        <a:spcBef>
                                                          <a:spcPct val="20000"/>
                                                        </a:spcBef>
                                                        <a:spcAft>
                                                          <a:spcPct val="0"/>
                                                        </a:spcAft>
                                                        <a:buChar char="»"/>
                                                        <a:defRPr sz="19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Arial" panose="020B0604020202020204" pitchFamily="34" charset="0"/>
                                                        </a:defRPr>
                                                      </a:lvl6pPr>
                                                      <a:lvl7pPr marL="2971800" indent="-228600" eaLnBrk="0" fontAlgn="base" hangingPunct="0">
                                                        <a:spcBef>
                                                          <a:spcPct val="20000"/>
                                                        </a:spcBef>
                                                        <a:spcAft>
                                                          <a:spcPct val="0"/>
                                                        </a:spcAft>
                                                        <a:buChar char="»"/>
                                                        <a:defRPr sz="19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Arial" panose="020B0604020202020204" pitchFamily="34" charset="0"/>
                                                        </a:defRPr>
                                                      </a:lvl7pPr>
                                                      <a:lvl8pPr marL="3429000" indent="-228600" eaLnBrk="0" fontAlgn="base" hangingPunct="0">
                                                        <a:spcBef>
                                                          <a:spcPct val="20000"/>
                                                        </a:spcBef>
                                                        <a:spcAft>
                                                          <a:spcPct val="0"/>
                                                        </a:spcAft>
                                                        <a:buChar char="»"/>
                                                        <a:defRPr sz="19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Arial" panose="020B0604020202020204" pitchFamily="34" charset="0"/>
                                                        </a:defRPr>
                                                      </a:lvl8pPr>
                                                      <a:lvl9pPr marL="3886200" indent="-228600" eaLnBrk="0" fontAlgn="base" hangingPunct="0">
                                                        <a:spcBef>
                                                          <a:spcPct val="20000"/>
                                                        </a:spcBef>
                                                        <a:spcAft>
                                                          <a:spcPct val="0"/>
                                                        </a:spcAft>
                                                        <a:buChar char="»"/>
                                                        <a:defRPr sz="19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Arial" panose="020B0604020202020204" pitchFamily="34" charset="0"/>
                                                        </a:defRPr>
                                                      </a:lvl9pPr>
                                                    </a:lstStyle>
                                                    <a:p>
                                                      <a:pPr defTabSz="685800" fontAlgn="auto">
                                                        <a:spcBef>
                                                          <a:spcPct val="0"/>
                                                        </a:spcBef>
                                                        <a:spcAft>
                                                          <a:spcPts val="0"/>
                                                        </a:spcAft>
                                                        <a:buFontTx/>
                                                        <a:buNone/>
                                                        <a:defRPr/>
                                                      </a:pPr>
                                                      <a:endParaRPr lang="de-DE" altLang="de-DE" sz="750" b="0" dirty="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cs typeface="+mn-cs"/>
                                                      </a:endParaRPr>
                                                    </a:p>
                                                  </p:txBody>
                                                </p:sp>
                                                <p:sp>
                                                  <p:nvSpPr>
                                                    <p:cNvPr id="57" name="AutoShape 60"/>
                                                    <p:cNvSpPr>
                                                      <a:spLocks noChangeArrowheads="1"/>
                                                    </p:cNvSpPr>
                                                    <p:nvPr/>
                                                  </p:nvSpPr>
                                                  <p:spPr bwMode="auto">
                                                    <a:xfrm>
                                                      <a:off x="3575273" y="5831443"/>
                                                      <a:ext cx="5761686" cy="137897"/>
                                                    </a:xfrm>
                                                    <a:prstGeom prst="flowChartProcess">
                                                      <a:avLst/>
                                                    </a:prstGeom>
                                                    <a:solidFill>
                                                      <a:srgbClr val="7AA52D">
                                                        <a:alpha val="71000"/>
                                                      </a:srgbClr>
                                                    </a:solidFill>
                                                    <a:ln w="9525">
                                                      <a:noFill/>
                                                      <a:miter lim="800000"/>
                                                      <a:headEnd/>
                                                      <a:tailEnd/>
                                                    </a:ln>
                                                    <a:effectLst/>
                                                  </p:spPr>
                                                  <p:txBody>
                                                    <a:bodyPr wrap="none" anchor="ctr"/>
                                                    <a:lstStyle>
                                                      <a:lvl1pPr>
                                                        <a:spcBef>
                                                          <a:spcPct val="20000"/>
                                                        </a:spcBef>
                                                        <a:buChar char="•"/>
                                                        <a:defRPr sz="3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Arial" panose="020B0604020202020204" pitchFamily="34" charset="0"/>
                                                        </a:defRPr>
                                                      </a:lvl1pPr>
                                                      <a:lvl2pPr marL="742950" indent="-285750">
                                                        <a:spcBef>
                                                          <a:spcPct val="20000"/>
                                                        </a:spcBef>
                                                        <a:buChar char="–"/>
                                                        <a:defRPr sz="28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Arial" panose="020B0604020202020204" pitchFamily="34" charset="0"/>
                                                        </a:defRPr>
                                                      </a:lvl2pPr>
                                                      <a:lvl3pPr marL="1143000" indent="-228600">
                                                        <a:spcBef>
                                                          <a:spcPct val="20000"/>
                                                        </a:spcBef>
                                                        <a:buChar char="•"/>
                                                        <a:defRPr sz="24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Arial" panose="020B0604020202020204" pitchFamily="34" charset="0"/>
                                                        </a:defRPr>
                                                      </a:lvl3pPr>
                                                      <a:lvl4pPr marL="1600200" indent="-228600">
                                                        <a:spcBef>
                                                          <a:spcPct val="20000"/>
                                                        </a:spcBef>
                                                        <a:buChar char="–"/>
                                                        <a:defRPr sz="19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Arial" panose="020B0604020202020204" pitchFamily="34" charset="0"/>
                                                        </a:defRPr>
                                                      </a:lvl4pPr>
                                                      <a:lvl5pPr marL="2057400" indent="-228600">
                                                        <a:spcBef>
                                                          <a:spcPct val="20000"/>
                                                        </a:spcBef>
                                                        <a:buChar char="»"/>
                                                        <a:defRPr sz="19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Arial" panose="020B0604020202020204" pitchFamily="34" charset="0"/>
                                                        </a:defRPr>
                                                      </a:lvl5pPr>
                                                      <a:lvl6pPr marL="2514600" indent="-228600" eaLnBrk="0" fontAlgn="base" hangingPunct="0">
                                                        <a:spcBef>
                                                          <a:spcPct val="20000"/>
                                                        </a:spcBef>
                                                        <a:spcAft>
                                                          <a:spcPct val="0"/>
                                                        </a:spcAft>
                                                        <a:buChar char="»"/>
                                                        <a:defRPr sz="19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Arial" panose="020B0604020202020204" pitchFamily="34" charset="0"/>
                                                        </a:defRPr>
                                                      </a:lvl6pPr>
                                                      <a:lvl7pPr marL="2971800" indent="-228600" eaLnBrk="0" fontAlgn="base" hangingPunct="0">
                                                        <a:spcBef>
                                                          <a:spcPct val="20000"/>
                                                        </a:spcBef>
                                                        <a:spcAft>
                                                          <a:spcPct val="0"/>
                                                        </a:spcAft>
                                                        <a:buChar char="»"/>
                                                        <a:defRPr sz="19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Arial" panose="020B0604020202020204" pitchFamily="34" charset="0"/>
                                                        </a:defRPr>
                                                      </a:lvl7pPr>
                                                      <a:lvl8pPr marL="3429000" indent="-228600" eaLnBrk="0" fontAlgn="base" hangingPunct="0">
                                                        <a:spcBef>
                                                          <a:spcPct val="20000"/>
                                                        </a:spcBef>
                                                        <a:spcAft>
                                                          <a:spcPct val="0"/>
                                                        </a:spcAft>
                                                        <a:buChar char="»"/>
                                                        <a:defRPr sz="19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Arial" panose="020B0604020202020204" pitchFamily="34" charset="0"/>
                                                        </a:defRPr>
                                                      </a:lvl8pPr>
                                                      <a:lvl9pPr marL="3886200" indent="-228600" eaLnBrk="0" fontAlgn="base" hangingPunct="0">
                                                        <a:spcBef>
                                                          <a:spcPct val="20000"/>
                                                        </a:spcBef>
                                                        <a:spcAft>
                                                          <a:spcPct val="0"/>
                                                        </a:spcAft>
                                                        <a:buChar char="»"/>
                                                        <a:defRPr sz="19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Arial" panose="020B0604020202020204" pitchFamily="34" charset="0"/>
                                                        </a:defRPr>
                                                      </a:lvl9pPr>
                                                    </a:lstStyle>
                                                    <a:p>
                                                      <a:pPr defTabSz="685800" fontAlgn="auto">
                                                        <a:spcBef>
                                                          <a:spcPct val="0"/>
                                                        </a:spcBef>
                                                        <a:spcAft>
                                                          <a:spcPts val="0"/>
                                                        </a:spcAft>
                                                        <a:buFontTx/>
                                                        <a:buNone/>
                                                        <a:defRPr/>
                                                      </a:pPr>
                                                      <a:endParaRPr lang="de-DE" altLang="de-DE" sz="750" b="0" dirty="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cs typeface="+mn-cs"/>
                                                      </a:endParaRPr>
                                                    </a:p>
                                                  </p:txBody>
                                                </p:sp>
                                                <p:cxnSp>
                                                  <p:nvCxnSpPr>
                                                    <p:cNvPr id="18520" name="Gerader Verbinder 54"/>
                                                    <p:cNvCxnSpPr>
                                                      <a:cxnSpLocks/>
                                                    </p:cNvCxnSpPr>
                                                    <p:nvPr/>
                                                  </p:nvCxnSpPr>
                                                  <p:spPr bwMode="auto">
                                                    <a:xfrm rot="16200000" flipH="1">
                                                      <a:off x="6068402" y="-1575409"/>
                                                      <a:ext cx="10728" cy="7569219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noFill/>
                                                    <a:ln w="76200" algn="ctr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round/>
                                                      <a:headEnd/>
                                                      <a:tailEnd/>
                                                    </a:ln>
                                                  </p:spPr>
                                                </p:cxnSp>
                                              </p:grpSp>
                                            </p:grpSp>
                                            <p:sp>
                                              <p:nvSpPr>
                                                <p:cNvPr id="18507" name="Text Box 96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 rot="-5400000">
                                                  <a:off x="5204664" y="5212783"/>
                                                  <a:ext cx="537141" cy="480772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defTabSz="685800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r>
                                                    <a:rPr lang="de-DE" altLang="de-DE" sz="1100" b="0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Arial Rounded MT Bold"/>
                                                    </a:rPr>
                                                    <a:t>HOCl</a:t>
                                                  </a:r>
                                                  <a:endParaRPr lang="de-DE" altLang="de-DE" sz="1100" b="0" baseline="3000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Arial Rounded MT Bold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39" name="Text Box 85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 rot="16200000">
                                                  <a:off x="6838896" y="4898860"/>
                                                  <a:ext cx="461138" cy="355516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>
                                                  <a:noFill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>
                                                  <a:spAutoFit/>
                                                </a:bodyPr>
                                                <a:lstStyle>
                                                  <a:lvl1pPr>
                                                    <a:spcBef>
                                                      <a:spcPct val="20000"/>
                                                    </a:spcBef>
                                                    <a:buChar char="•"/>
                                                    <a:defRPr sz="3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Arial" panose="020B0604020202020204" pitchFamily="34" charset="0"/>
                                                    </a:defRPr>
                                                  </a:lvl1pPr>
                                                  <a:lvl2pPr marL="742950" indent="-285750">
                                                    <a:spcBef>
                                                      <a:spcPct val="20000"/>
                                                    </a:spcBef>
                                                    <a:buChar char="–"/>
                                                    <a:defRPr sz="28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Arial" panose="020B0604020202020204" pitchFamily="34" charset="0"/>
                                                    </a:defRPr>
                                                  </a:lvl2pPr>
                                                  <a:lvl3pPr marL="1143000" indent="-228600">
                                                    <a:spcBef>
                                                      <a:spcPct val="20000"/>
                                                    </a:spcBef>
                                                    <a:buChar char="•"/>
                                                    <a:defRPr sz="24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Arial" panose="020B0604020202020204" pitchFamily="34" charset="0"/>
                                                    </a:defRPr>
                                                  </a:lvl3pPr>
                                                  <a:lvl4pPr marL="1600200" indent="-228600">
                                                    <a:spcBef>
                                                      <a:spcPct val="20000"/>
                                                    </a:spcBef>
                                                    <a:buChar char="–"/>
                                                    <a:defRPr sz="19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Arial" panose="020B0604020202020204" pitchFamily="34" charset="0"/>
                                                    </a:defRPr>
                                                  </a:lvl4pPr>
                                                  <a:lvl5pPr marL="2057400" indent="-228600">
                                                    <a:spcBef>
                                                      <a:spcPct val="20000"/>
                                                    </a:spcBef>
                                                    <a:buChar char="»"/>
                                                    <a:defRPr sz="19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Arial" panose="020B0604020202020204" pitchFamily="34" charset="0"/>
                                                    </a:defRPr>
                                                  </a:lvl5pPr>
                                                  <a:lvl6pPr marL="2514600" indent="-228600" eaLnBrk="0" fontAlgn="base" hangingPunct="0">
                                                    <a:spcBef>
                                                      <a:spcPct val="20000"/>
                                                    </a:spcBef>
                                                    <a:spcAft>
                                                      <a:spcPct val="0"/>
                                                    </a:spcAft>
                                                    <a:buChar char="»"/>
                                                    <a:defRPr sz="19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Arial" panose="020B0604020202020204" pitchFamily="34" charset="0"/>
                                                    </a:defRPr>
                                                  </a:lvl6pPr>
                                                  <a:lvl7pPr marL="2971800" indent="-228600" eaLnBrk="0" fontAlgn="base" hangingPunct="0">
                                                    <a:spcBef>
                                                      <a:spcPct val="20000"/>
                                                    </a:spcBef>
                                                    <a:spcAft>
                                                      <a:spcPct val="0"/>
                                                    </a:spcAft>
                                                    <a:buChar char="»"/>
                                                    <a:defRPr sz="19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Arial" panose="020B0604020202020204" pitchFamily="34" charset="0"/>
                                                    </a:defRPr>
                                                  </a:lvl7pPr>
                                                  <a:lvl8pPr marL="3429000" indent="-228600" eaLnBrk="0" fontAlgn="base" hangingPunct="0">
                                                    <a:spcBef>
                                                      <a:spcPct val="20000"/>
                                                    </a:spcBef>
                                                    <a:spcAft>
                                                      <a:spcPct val="0"/>
                                                    </a:spcAft>
                                                    <a:buChar char="»"/>
                                                    <a:defRPr sz="19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Arial" panose="020B0604020202020204" pitchFamily="34" charset="0"/>
                                                    </a:defRPr>
                                                  </a:lvl8pPr>
                                                  <a:lvl9pPr marL="3886200" indent="-228600" eaLnBrk="0" fontAlgn="base" hangingPunct="0">
                                                    <a:spcBef>
                                                      <a:spcPct val="20000"/>
                                                    </a:spcBef>
                                                    <a:spcAft>
                                                      <a:spcPct val="0"/>
                                                    </a:spcAft>
                                                    <a:buChar char="»"/>
                                                    <a:defRPr sz="19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Arial" panose="020B0604020202020204" pitchFamily="34" charset="0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defTabSz="685800" fontAlgn="auto">
                                                    <a:spcBef>
                                                      <a:spcPct val="5000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FontTx/>
                                                    <a:buNone/>
                                                    <a:defRPr/>
                                                  </a:pPr>
                                                  <a:r>
                                                    <a:rPr lang="de-DE" altLang="de-DE" sz="1050" b="0" dirty="0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Arial Rounded MT Bold" panose="020F0704030504030204" pitchFamily="34" charset="0"/>
                                                      <a:cs typeface="+mn-cs"/>
                                                    </a:rPr>
                                                    <a:t>Na</a:t>
                                                  </a:r>
                                                  <a:r>
                                                    <a:rPr lang="de-DE" altLang="de-DE" sz="1350" b="0" baseline="30000" dirty="0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Arial Rounded MT Bold" panose="020F0704030504030204" pitchFamily="34" charset="0"/>
                                                      <a:cs typeface="+mn-cs"/>
                                                    </a:rPr>
                                                    <a:t>+</a:t>
                                                  </a:r>
                                                </a:p>
                                              </p:txBody>
                                            </p:sp>
                                          </p:grpSp>
                                        </p:grpSp>
                                      </p:grpSp>
                                      <p:sp>
                                        <p:nvSpPr>
                                          <p:cNvPr id="25" name="Rechteck: abgerundete Ecken 24"/>
                                          <p:cNvSpPr/>
                                          <p:nvPr/>
                                        </p:nvSpPr>
                                        <p:spPr bwMode="auto">
                                          <a:xfrm>
                                            <a:off x="3984561" y="2628013"/>
                                            <a:ext cx="1319225" cy="1109102"/>
                                          </a:xfrm>
                                          <a:prstGeom prst="roundRect">
                                            <a:avLst/>
                                          </a:prstGeom>
                                          <a:solidFill>
                                            <a:schemeClr val="accent5"/>
                                          </a:solidFill>
                                          <a:ln w="34925" cap="flat" cmpd="sng" algn="ctr">
                                            <a:noFill/>
                                            <a:prstDash val="solid"/>
                                            <a:round/>
                                            <a:headEnd type="none" w="med" len="med"/>
                                            <a:tailEnd type="none" w="med" len="med"/>
                                          </a:ln>
                                          <a:effectLst/>
                                        </p:spPr>
                                        <p:txBody>
                                          <a:bodyPr lIns="68580" tIns="34290" rIns="68580" bIns="34290"/>
                                          <a:lstStyle/>
                                          <a:p>
                                            <a:pPr algn="ctr" defTabSz="635794">
                                              <a:defRPr/>
                                            </a:pPr>
                                            <a:endParaRPr lang="de-DE" sz="750" b="0" dirty="0">
                                              <a:solidFill>
                                                <a:srgbClr val="000000"/>
                                              </a:solidFill>
                                              <a:cs typeface="+mn-cs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121" name="Rechteck: abgerundete Ecken 120"/>
                                          <p:cNvSpPr/>
                                          <p:nvPr/>
                                        </p:nvSpPr>
                                        <p:spPr bwMode="auto">
                                          <a:xfrm>
                                            <a:off x="4090333" y="4355425"/>
                                            <a:ext cx="1234018" cy="994931"/>
                                          </a:xfrm>
                                          <a:prstGeom prst="roundRect">
                                            <a:avLst/>
                                          </a:prstGeom>
                                          <a:solidFill>
                                            <a:srgbClr val="0099FF"/>
                                          </a:solidFill>
                                          <a:ln w="31750" cap="flat" cmpd="sng" algn="ctr">
                                            <a:solidFill>
                                              <a:srgbClr val="0099FF"/>
                                            </a:solidFill>
                                            <a:prstDash val="solid"/>
                                            <a:round/>
                                            <a:headEnd type="none" w="med" len="med"/>
                                            <a:tailEnd type="none" w="med" len="med"/>
                                          </a:ln>
                                          <a:effectLst/>
                                        </p:spPr>
                                        <p:txBody>
                                          <a:bodyPr lIns="68580" tIns="34290" rIns="68580" bIns="34290"/>
                                          <a:lstStyle/>
                                          <a:p>
                                            <a:pPr algn="ctr" defTabSz="635794">
                                              <a:defRPr/>
                                            </a:pPr>
                                            <a:endParaRPr lang="de-DE" sz="750" b="0">
                                              <a:solidFill>
                                                <a:srgbClr val="000000"/>
                                              </a:solidFill>
                                              <a:cs typeface="+mn-cs"/>
                                            </a:endParaRPr>
                                          </a:p>
                                        </p:txBody>
                                      </p:sp>
                                    </p:grpSp>
                                    <p:grpSp>
                                      <p:nvGrpSpPr>
                                        <p:cNvPr id="18478" name="Gruppieren 5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3525045" y="2722616"/>
                                          <a:ext cx="4804178" cy="1963772"/>
                                          <a:chOff x="4700061" y="2487150"/>
                                          <a:chExt cx="6405566" cy="2618363"/>
                                        </a:xfrm>
                                      </p:grpSpPr>
                                      <p:sp>
                                        <p:nvSpPr>
                                          <p:cNvPr id="18479" name="Textfeld 6"/>
                                          <p:cNvSpPr txBox="1"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 rot="-5400000">
                                            <a:off x="4492421" y="2694790"/>
                                            <a:ext cx="886564" cy="471283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  <a:ln w="9525">
                                            <a:noFill/>
                                            <a:miter lim="800000"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>
                                            <a:spAutoFit/>
                                          </a:bodyPr>
                                          <a:lstStyle/>
                                          <a:p>
                                            <a:pPr defTabSz="685800"/>
                                            <a:r>
                                              <a:rPr lang="de-DE" sz="1400">
                                                <a:solidFill>
                                                  <a:srgbClr val="004991"/>
                                                </a:solidFill>
                                                <a:latin typeface="Trebuchet MS" pitchFamily="34" charset="0"/>
                                              </a:rPr>
                                              <a:t>pH 11 – 12</a:t>
                                            </a: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18480" name="Text Box 80"/>
                                          <p:cNvSpPr txBox="1"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 rot="-5400000">
                                            <a:off x="6222011" y="3147404"/>
                                            <a:ext cx="673681" cy="427661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  <a:ln w="9525">
                                            <a:noFill/>
                                            <a:miter lim="800000"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>
                                            <a:spAutoFit/>
                                          </a:bodyPr>
                                          <a:lstStyle/>
                                          <a:p>
                                            <a:pPr defTabSz="685800">
                                              <a:spcBef>
                                                <a:spcPct val="50000"/>
                                              </a:spcBef>
                                            </a:pPr>
                                            <a:r>
                                              <a:rPr lang="de-DE" altLang="de-DE">
                                                <a:solidFill>
                                                  <a:srgbClr val="000000"/>
                                                </a:solidFill>
                                                <a:latin typeface="Trebuchet MS" pitchFamily="34" charset="0"/>
                                              </a:rPr>
                                              <a:t>NaOH</a:t>
                                            </a:r>
                                            <a:endParaRPr lang="de-DE" altLang="de-DE" sz="1600">
                                              <a:solidFill>
                                                <a:srgbClr val="000000"/>
                                              </a:solidFill>
                                              <a:latin typeface="Trebuchet MS" pitchFamily="34" charset="0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9" name="Textfeld 8"/>
                                          <p:cNvSpPr txBox="1">
                                            <a:spLocks noRot="1" noChangeAspect="1" noMove="1" noResize="1" noEditPoints="1" noAdjustHandles="1" noChangeArrowheads="1" noChangeShapeType="1" noTextEdit="1"/>
                                          </p:cNvSpPr>
                                          <p:nvPr/>
                                        </p:nvSpPr>
                                        <p:spPr>
                                          <a:xfrm rot="16200000">
                                            <a:off x="6844407" y="2952261"/>
                                            <a:ext cx="271079" cy="932846"/>
                                          </a:xfrm>
                                          <a:prstGeom prst="rect">
                                            <a:avLst/>
                                          </a:prstGeom>
                                          <a:blipFill>
                                            <a:blip r:embed="rId3"/>
                                            <a:stretch>
                                              <a:fillRect r="-8475"/>
                                            </a:stretch>
                                          </a:blipFill>
                                        </p:spPr>
                                        <p:txBody>
                                          <a:bodyPr/>
                                          <a:lstStyle/>
                                          <a:p>
                                            <a:pPr eaLnBrk="0" hangingPunct="0">
                                              <a:defRPr/>
                                            </a:pPr>
                                            <a:r>
                                              <a:rPr lang="de-DE">
                                                <a:noFill/>
                                                <a:latin typeface="Arial" panose="020B0604020202020204" pitchFamily="34" charset="0"/>
                                                <a:cs typeface="+mn-cs"/>
                                              </a:rPr>
                                              <a:t> </a:t>
                                            </a: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18482" name="Text Box 82"/>
                                          <p:cNvSpPr txBox="1"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 rot="-5400000">
                                            <a:off x="6359144" y="4507285"/>
                                            <a:ext cx="602582" cy="541095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  <a:ln w="9525">
                                            <a:noFill/>
                                            <a:miter lim="800000"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>
                                            <a:spAutoFit/>
                                          </a:bodyPr>
                                          <a:lstStyle/>
                                          <a:p>
                                            <a:pPr defTabSz="685800">
                                              <a:spcBef>
                                                <a:spcPct val="50000"/>
                                              </a:spcBef>
                                            </a:pPr>
                                            <a:r>
                                              <a:rPr lang="de-DE" altLang="de-DE" sz="2000">
                                                <a:solidFill>
                                                  <a:schemeClr val="bg1"/>
                                                </a:solidFill>
                                                <a:latin typeface="Trebuchet MS" pitchFamily="34" charset="0"/>
                                              </a:rPr>
                                              <a:t>HOCl</a:t>
                                            </a:r>
                                            <a:r>
                                              <a:rPr lang="de-DE" altLang="de-DE" sz="1000" baseline="-25000">
                                                <a:solidFill>
                                                  <a:schemeClr val="bg1"/>
                                                </a:solidFill>
                                                <a:latin typeface="Trebuchet MS" pitchFamily="34" charset="0"/>
                                              </a:rPr>
                                              <a:t> </a:t>
                                            </a:r>
                                            <a:r>
                                              <a:rPr lang="de-DE" altLang="de-DE" sz="1000">
                                                <a:solidFill>
                                                  <a:schemeClr val="bg1"/>
                                                </a:solidFill>
                                                <a:latin typeface="Trebuchet MS" pitchFamily="34" charset="0"/>
                                              </a:rPr>
                                              <a:t> </a:t>
                                            </a: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18483" name="Textfeld 10"/>
                                          <p:cNvSpPr txBox="1"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 rot="-5400000">
                                            <a:off x="6911862" y="4381556"/>
                                            <a:ext cx="646733" cy="801181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  <a:ln w="9525">
                                            <a:noFill/>
                                            <a:miter lim="800000"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>
                                            <a:spAutoFit/>
                                          </a:bodyPr>
                                          <a:lstStyle/>
                                          <a:p>
                                            <a:pPr defTabSz="685800"/>
                                            <a:r>
                                              <a:rPr lang="de-DE" altLang="de-DE" sz="1600">
                                                <a:solidFill>
                                                  <a:srgbClr val="000000"/>
                                                </a:solidFill>
                                                <a:latin typeface="Trebuchet MS" pitchFamily="34" charset="0"/>
                                              </a:rPr>
                                              <a:t>NaOCl</a:t>
                                            </a:r>
                                            <a:endParaRPr lang="de-DE" altLang="de-DE" sz="1200">
                                              <a:solidFill>
                                                <a:srgbClr val="000000"/>
                                              </a:solidFill>
                                              <a:latin typeface="Trebuchet MS" pitchFamily="34" charset="0"/>
                                            </a:endParaRPr>
                                          </a:p>
                                          <a:p>
                                            <a:pPr defTabSz="685800"/>
                                            <a:endParaRPr lang="de-DE" sz="1200">
                                              <a:solidFill>
                                                <a:srgbClr val="000000"/>
                                              </a:solidFill>
                                              <a:latin typeface="Trebuchet MS" pitchFamily="34" charset="0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18484" name="Textfeld 11"/>
                                          <p:cNvSpPr txBox="1"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 rot="-5400000">
                                            <a:off x="10447982" y="4373447"/>
                                            <a:ext cx="844008" cy="471283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  <a:ln w="9525">
                                            <a:noFill/>
                                            <a:miter lim="800000"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>
                                            <a:spAutoFit/>
                                          </a:bodyPr>
                                          <a:lstStyle/>
                                          <a:p>
                                            <a:pPr defTabSz="685800"/>
                                            <a:r>
                                              <a:rPr lang="de-DE" sz="1400">
                                                <a:solidFill>
                                                  <a:srgbClr val="004991"/>
                                                </a:solidFill>
                                                <a:latin typeface="Trebuchet MS" pitchFamily="34" charset="0"/>
                                              </a:rPr>
                                              <a:t>pH 11 - 12</a:t>
                                            </a:r>
                                          </a:p>
                                        </p:txBody>
                                      </p:sp>
                                    </p:grpSp>
                                  </p:grpSp>
                                  <p:cxnSp>
                                    <p:nvCxnSpPr>
                                      <p:cNvPr id="87" name="Gerade Verbindung mit Pfeil 86"/>
                                      <p:cNvCxnSpPr>
                                        <a:cxnSpLocks/>
                                      </p:cNvCxnSpPr>
                                      <p:nvPr/>
                                    </p:nvCxnSpPr>
                                    <p:spPr bwMode="auto">
                                      <a:xfrm>
                                        <a:off x="6666277" y="1042790"/>
                                        <a:ext cx="2655044" cy="16793"/>
                                      </a:xfrm>
                                      <a:prstGeom prst="straightConnector1">
                                        <a:avLst/>
                                      </a:prstGeom>
                                      <a:ln w="107950">
                                        <a:headEnd type="none" w="med" len="med"/>
                                        <a:tailEnd type="triangle"/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</p:grpSp>
                                <p:sp>
                                  <p:nvSpPr>
                                    <p:cNvPr id="18473" name="Textfeld 66"/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6629443" y="5606592"/>
                                      <a:ext cx="1177374" cy="40700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noFill/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de-DE" sz="1400">
                                          <a:solidFill>
                                            <a:srgbClr val="004991"/>
                                          </a:solidFill>
                                          <a:latin typeface="Trebuchet MS" pitchFamily="34" charset="0"/>
                                        </a:rPr>
                                        <a:t>pH 6 - 8</a:t>
                                      </a:r>
                                    </a:p>
                                  </p:txBody>
                                </p:sp>
                                <p:cxnSp>
                                  <p:nvCxnSpPr>
                                    <p:cNvPr id="18474" name="Gerader Verbinder 76"/>
                                    <p:cNvCxnSpPr>
                                      <a:cxnSpLocks/>
                                      <a:endCxn id="63" idx="1"/>
                                    </p:cNvCxnSpPr>
                                    <p:nvPr/>
                                  </p:nvCxnSpPr>
                                  <p:spPr bwMode="auto">
                                    <a:xfrm>
                                      <a:off x="7087839" y="6912922"/>
                                      <a:ext cx="1860672" cy="1535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76200" algn="ctr">
                                      <a:solidFill>
                                        <a:srgbClr val="00CCFF"/>
                                      </a:solidFill>
                                      <a:prstDash val="lgDash"/>
                                      <a:round/>
                                      <a:headEnd/>
                                      <a:tailEnd/>
                                    </a:ln>
                                  </p:spPr>
                                </p:cxnSp>
                              </p:grpSp>
                              <p:cxnSp>
                                <p:nvCxnSpPr>
                                  <p:cNvPr id="18471" name="Verbinder: gewinkelt 89"/>
                                  <p:cNvCxnSpPr>
                                    <a:cxnSpLocks/>
                                  </p:cNvCxnSpPr>
                                  <p:nvPr/>
                                </p:nvCxnSpPr>
                                <p:spPr bwMode="auto">
                                  <a:xfrm rot="5400000">
                                    <a:off x="4345997" y="1571599"/>
                                    <a:ext cx="5047027" cy="3723574"/>
                                  </a:xfrm>
                                  <a:prstGeom prst="bentConnector3">
                                    <a:avLst>
                                      <a:gd name="adj1" fmla="val 105991"/>
                                    </a:avLst>
                                  </a:prstGeom>
                                  <a:noFill/>
                                  <a:ln w="9525" algn="ctr">
                                    <a:solidFill>
                                      <a:schemeClr val="tx1"/>
                                    </a:solidFill>
                                    <a:round/>
                                    <a:headEnd/>
                                    <a:tailEnd type="triangle" w="med" len="med"/>
                                  </a:ln>
                                </p:spPr>
                              </p:cxnSp>
                            </p:grpSp>
                            <p:sp>
                              <p:nvSpPr>
                                <p:cNvPr id="18468" name="Rechteck 6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7753966" y="4980820"/>
                                  <a:ext cx="1192798" cy="280085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FF0000">
                                    <a:alpha val="69019"/>
                                  </a:srgbClr>
                                </a:solidFill>
                                <a:ln w="9525" algn="ctr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anchor="ctr"/>
                                <a:lstStyle/>
                                <a:p>
                                  <a:pPr algn="ctr" defTabSz="685800">
                                    <a:spcBef>
                                      <a:spcPct val="50000"/>
                                    </a:spcBef>
                                  </a:pPr>
                                  <a:r>
                                    <a:rPr lang="de-DE" altLang="de-DE" sz="1400">
                                      <a:solidFill>
                                        <a:srgbClr val="000000"/>
                                      </a:solidFill>
                                    </a:rPr>
                                    <a:t>Kathode -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18469" name="Rechteck 6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839199" y="2863133"/>
                                  <a:ext cx="1061845" cy="288914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7AA52D">
                                    <a:alpha val="70979"/>
                                  </a:srgbClr>
                                </a:solidFill>
                                <a:ln w="9525" algn="ctr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anchor="ctr"/>
                                <a:lstStyle/>
                                <a:p>
                                  <a:pPr algn="ctr" defTabSz="685800">
                                    <a:spcBef>
                                      <a:spcPct val="50000"/>
                                    </a:spcBef>
                                  </a:pPr>
                                  <a:r>
                                    <a:rPr lang="de-DE" altLang="de-DE" sz="1400">
                                      <a:solidFill>
                                        <a:srgbClr val="000000"/>
                                      </a:solidFill>
                                    </a:rPr>
                                    <a:t>Anode +</a:t>
                                  </a:r>
                                </a:p>
                              </p:txBody>
                            </p:sp>
                          </p:grpSp>
                          <p:sp>
                            <p:nvSpPr>
                              <p:cNvPr id="18466" name="Textfeld 73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229064" y="1185040"/>
                                <a:ext cx="1939553" cy="34848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>
                                <a:spAutoFit/>
                              </a:bodyPr>
                              <a:lstStyle/>
                              <a:p>
                                <a:pPr defTabSz="685800"/>
                                <a:r>
                                  <a:rPr lang="de-DE" sz="1400">
                                    <a:solidFill>
                                      <a:srgbClr val="004991"/>
                                    </a:solidFill>
                                    <a:latin typeface="Trebuchet MS" pitchFamily="34" charset="0"/>
                                  </a:rPr>
                                  <a:t>pH 6,7 – 7,2</a:t>
                                </a:r>
                              </a:p>
                            </p:txBody>
                          </p:sp>
                        </p:grpSp>
                        <p:cxnSp>
                          <p:nvCxnSpPr>
                            <p:cNvPr id="75" name="Gerade Verbindung mit Pfeil 74"/>
                            <p:cNvCxnSpPr>
                              <a:cxnSpLocks/>
                              <a:endCxn id="50" idx="1"/>
                            </p:cNvCxnSpPr>
                            <p:nvPr/>
                          </p:nvCxnSpPr>
                          <p:spPr bwMode="auto">
                            <a:xfrm>
                              <a:off x="3868588" y="1136974"/>
                              <a:ext cx="8783" cy="1024488"/>
                            </a:xfrm>
                            <a:prstGeom prst="straightConnector1">
                              <a:avLst/>
                            </a:prstGeom>
                            <a:ln w="19050">
                              <a:solidFill>
                                <a:schemeClr val="tx1"/>
                              </a:solidFill>
                              <a:headEnd type="none" w="med" len="med"/>
                              <a:tailEnd type="triangle"/>
                            </a:ln>
                          </p:spPr>
                          <p:style>
                            <a:lnRef idx="1">
                              <a:schemeClr val="accent2"/>
                            </a:lnRef>
                            <a:fillRef idx="0">
                              <a:schemeClr val="accent2"/>
                            </a:fillRef>
                            <a:effectRef idx="0">
                              <a:schemeClr val="accent2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8464" name="Gerade Verbindung mit Pfeil 81"/>
                            <p:cNvCxnSpPr>
                              <a:cxnSpLocks/>
                              <a:stCxn id="27" idx="2"/>
                            </p:cNvCxnSpPr>
                            <p:nvPr/>
                          </p:nvCxnSpPr>
                          <p:spPr bwMode="auto">
                            <a:xfrm flipH="1">
                              <a:off x="6107317" y="1108252"/>
                              <a:ext cx="376841" cy="401428"/>
                            </a:xfrm>
                            <a:prstGeom prst="straightConnector1">
                              <a:avLst/>
                            </a:prstGeom>
                            <a:noFill/>
                            <a:ln w="22225" algn="ctr">
                              <a:solidFill>
                                <a:schemeClr val="tx1"/>
                              </a:solidFill>
                              <a:round/>
                              <a:headEnd/>
                              <a:tailEnd type="triangle" w="med" len="med"/>
                            </a:ln>
                          </p:spPr>
                        </p:cxnSp>
                      </p:grpSp>
                    </p:grpSp>
                    <p:sp>
                      <p:nvSpPr>
                        <p:cNvPr id="18459" name="Textfeld 6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86254" y="1688370"/>
                          <a:ext cx="2308547" cy="27879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>
                          <a:spAutoFit/>
                        </a:bodyPr>
                        <a:lstStyle/>
                        <a:p>
                          <a:r>
                            <a:rPr lang="de-DE" sz="1000" b="0">
                              <a:solidFill>
                                <a:srgbClr val="004991"/>
                              </a:solidFill>
                              <a:latin typeface="Trebuchet MS" pitchFamily="34" charset="0"/>
                            </a:rPr>
                            <a:t>Austritt Elektrolysezelle</a:t>
                          </a:r>
                        </a:p>
                      </p:txBody>
                    </p:sp>
                  </p:grpSp>
                </p:grpSp>
                <p:sp>
                  <p:nvSpPr>
                    <p:cNvPr id="114" name="Rechteck: abgerundete Ecken 113"/>
                    <p:cNvSpPr/>
                    <p:nvPr/>
                  </p:nvSpPr>
                  <p:spPr bwMode="auto">
                    <a:xfrm>
                      <a:off x="-41007" y="5328165"/>
                      <a:ext cx="1457688" cy="1091523"/>
                    </a:xfrm>
                    <a:prstGeom prst="roundRect">
                      <a:avLst>
                        <a:gd name="adj" fmla="val 6799"/>
                      </a:avLst>
                    </a:prstGeom>
                    <a:solidFill>
                      <a:srgbClr val="0099FF"/>
                    </a:solidFill>
                    <a:ln>
                      <a:noFill/>
                      <a:headEnd type="none" w="med" len="med"/>
                      <a:tailEnd type="none" w="med" len="med"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68580" tIns="34290" rIns="68580" bIns="34290"/>
                    <a:lstStyle/>
                    <a:p>
                      <a:pPr algn="ctr" defTabSz="635794">
                        <a:defRPr/>
                      </a:pPr>
                      <a:br>
                        <a:rPr lang="de-DE" sz="800" b="0" dirty="0">
                          <a:solidFill>
                            <a:srgbClr val="FFFFFF"/>
                          </a:solidFill>
                        </a:rPr>
                      </a:br>
                      <a:r>
                        <a:rPr lang="de-DE" sz="1600" dirty="0">
                          <a:solidFill>
                            <a:srgbClr val="004991"/>
                          </a:solidFill>
                          <a:latin typeface="Trebuchet MS" panose="020B0603020202020204" pitchFamily="34" charset="0"/>
                        </a:rPr>
                        <a:t>INNOWATECH</a:t>
                      </a:r>
                    </a:p>
                    <a:p>
                      <a:pPr algn="ctr" defTabSz="635794">
                        <a:defRPr/>
                      </a:pPr>
                      <a:r>
                        <a:rPr lang="de-DE" sz="1600" dirty="0">
                          <a:solidFill>
                            <a:srgbClr val="004991"/>
                          </a:solidFill>
                          <a:latin typeface="Trebuchet MS" panose="020B0603020202020204" pitchFamily="34" charset="0"/>
                        </a:rPr>
                        <a:t>Anolyte</a:t>
                      </a:r>
                      <a:r>
                        <a:rPr lang="de-DE" altLang="de-DE" sz="1600" baseline="30000" dirty="0">
                          <a:solidFill>
                            <a:srgbClr val="004991"/>
                          </a:solidFill>
                          <a:latin typeface="Trebuchet MS" panose="020B0603020202020204" pitchFamily="34" charset="0"/>
                        </a:rPr>
                        <a:t>®</a:t>
                      </a:r>
                    </a:p>
                    <a:p>
                      <a:pPr algn="ctr" defTabSz="635794" eaLnBrk="0" hangingPunct="0">
                        <a:defRPr/>
                      </a:pPr>
                      <a:endParaRPr lang="de-DE" sz="1400" baseline="30000" dirty="0">
                        <a:solidFill>
                          <a:srgbClr val="00499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 defTabSz="635794" eaLnBrk="0" hangingPunct="0">
                        <a:defRPr/>
                      </a:pPr>
                      <a:r>
                        <a:rPr lang="de-DE" sz="900" dirty="0">
                          <a:solidFill>
                            <a:srgbClr val="004991"/>
                          </a:solidFill>
                          <a:latin typeface="Trebuchet MS" panose="020B0603020202020204" pitchFamily="34" charset="0"/>
                        </a:rPr>
                        <a:t>(anteilig  80-95%)</a:t>
                      </a:r>
                    </a:p>
                    <a:p>
                      <a:pPr algn="ctr" defTabSz="635794">
                        <a:defRPr/>
                      </a:pPr>
                      <a:endParaRPr lang="de-DE" altLang="de-DE" sz="1400" baseline="300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 defTabSz="635794">
                        <a:defRPr/>
                      </a:pPr>
                      <a:r>
                        <a:rPr lang="de-DE" sz="900" b="0" dirty="0">
                          <a:solidFill>
                            <a:srgbClr val="000000"/>
                          </a:solidFill>
                        </a:rPr>
                        <a:t>  </a:t>
                      </a:r>
                    </a:p>
                  </p:txBody>
                </p:sp>
                <p:cxnSp>
                  <p:nvCxnSpPr>
                    <p:cNvPr id="18454" name="Verbinder: gewinkelt 79"/>
                    <p:cNvCxnSpPr>
                      <a:cxnSpLocks/>
                    </p:cNvCxnSpPr>
                    <p:nvPr/>
                  </p:nvCxnSpPr>
                  <p:spPr bwMode="auto">
                    <a:xfrm rot="5400000">
                      <a:off x="772320" y="2921797"/>
                      <a:ext cx="2297815" cy="1995394"/>
                    </a:xfrm>
                    <a:prstGeom prst="bentConnector3">
                      <a:avLst>
                        <a:gd name="adj1" fmla="val -25694"/>
                      </a:avLst>
                    </a:prstGeom>
                    <a:noFill/>
                    <a:ln w="117475" algn="ctr">
                      <a:solidFill>
                        <a:srgbClr val="00B0F0"/>
                      </a:solidFill>
                      <a:round/>
                      <a:headEnd/>
                      <a:tailEnd type="triangle" w="med" len="med"/>
                    </a:ln>
                  </p:spPr>
                </p:cxnSp>
              </p:grpSp>
            </p:grpSp>
            <p:sp>
              <p:nvSpPr>
                <p:cNvPr id="117" name="Ellipse 116"/>
                <p:cNvSpPr/>
                <p:nvPr/>
              </p:nvSpPr>
              <p:spPr bwMode="auto">
                <a:xfrm rot="5400000">
                  <a:off x="4792324" y="3768162"/>
                  <a:ext cx="452402" cy="492142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68580" tIns="34290" rIns="68580" bIns="34290"/>
                <a:lstStyle/>
                <a:p>
                  <a:pPr algn="ctr" defTabSz="635794">
                    <a:defRPr/>
                  </a:pPr>
                  <a:endParaRPr lang="de-DE" sz="750" b="0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115" name="Ellipse 114"/>
                <p:cNvSpPr/>
                <p:nvPr/>
              </p:nvSpPr>
              <p:spPr bwMode="auto">
                <a:xfrm rot="5400000">
                  <a:off x="3065065" y="4582487"/>
                  <a:ext cx="419067" cy="474679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68580" tIns="34290" rIns="68580" bIns="34290"/>
                <a:lstStyle/>
                <a:p>
                  <a:pPr algn="ctr" defTabSz="635794">
                    <a:defRPr/>
                  </a:pPr>
                  <a:endParaRPr lang="de-DE" sz="750" b="0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cxnSp>
            <p:nvCxnSpPr>
              <p:cNvPr id="18441" name="Gerade Verbindung mit Pfeil 83"/>
              <p:cNvCxnSpPr>
                <a:cxnSpLocks/>
              </p:cNvCxnSpPr>
              <p:nvPr/>
            </p:nvCxnSpPr>
            <p:spPr bwMode="auto">
              <a:xfrm flipV="1">
                <a:off x="7650475" y="4126952"/>
                <a:ext cx="788926" cy="17569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lgDash"/>
                <a:round/>
                <a:headEnd/>
                <a:tailEnd type="triangle" w="med" len="med"/>
              </a:ln>
            </p:spPr>
          </p:cxnSp>
          <p:sp>
            <p:nvSpPr>
              <p:cNvPr id="92" name="Ellipse 91"/>
              <p:cNvSpPr/>
              <p:nvPr/>
            </p:nvSpPr>
            <p:spPr bwMode="auto">
              <a:xfrm rot="5400000">
                <a:off x="7307714" y="3681209"/>
                <a:ext cx="452403" cy="492142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lIns="68580" tIns="34290" rIns="68580" bIns="34290"/>
              <a:lstStyle/>
              <a:p>
                <a:pPr algn="ctr" defTabSz="635794">
                  <a:defRPr/>
                </a:pPr>
                <a:endParaRPr lang="de-DE" sz="75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13" name="Text Box 96"/>
              <p:cNvSpPr txBox="1">
                <a:spLocks noChangeArrowheads="1"/>
              </p:cNvSpPr>
              <p:nvPr/>
            </p:nvSpPr>
            <p:spPr bwMode="auto">
              <a:xfrm>
                <a:off x="7260857" y="3788385"/>
                <a:ext cx="631846" cy="21747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fontAlgn="auto">
                  <a:spcBef>
                    <a:spcPct val="5000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de-DE" altLang="de-DE" sz="1050" b="0" dirty="0" err="1">
                    <a:solidFill>
                      <a:srgbClr val="000000"/>
                    </a:solidFill>
                    <a:latin typeface="Arial Rounded MT Bold" panose="020F0704030504030204" pitchFamily="34" charset="0"/>
                    <a:cs typeface="+mn-cs"/>
                  </a:rPr>
                  <a:t>HOCl</a:t>
                </a:r>
                <a:endParaRPr lang="de-DE" altLang="de-DE" sz="1050" b="0" baseline="30000" dirty="0">
                  <a:solidFill>
                    <a:srgbClr val="000000"/>
                  </a:solidFill>
                  <a:latin typeface="Arial Rounded MT Bold" panose="020F0704030504030204" pitchFamily="34" charset="0"/>
                  <a:cs typeface="+mn-cs"/>
                </a:endParaRPr>
              </a:p>
            </p:txBody>
          </p:sp>
          <p:sp>
            <p:nvSpPr>
              <p:cNvPr id="18444" name="Text Box 75"/>
              <p:cNvSpPr txBox="1">
                <a:spLocks noChangeArrowheads="1"/>
              </p:cNvSpPr>
              <p:nvPr/>
            </p:nvSpPr>
            <p:spPr bwMode="auto">
              <a:xfrm>
                <a:off x="7366777" y="4672661"/>
                <a:ext cx="548379" cy="237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685800">
                  <a:spcBef>
                    <a:spcPct val="50000"/>
                  </a:spcBef>
                </a:pPr>
                <a:r>
                  <a:rPr lang="de-DE" altLang="de-DE" sz="1200" b="0">
                    <a:solidFill>
                      <a:srgbClr val="000000"/>
                    </a:solidFill>
                    <a:latin typeface="Arial Rounded MT Bold"/>
                  </a:rPr>
                  <a:t>Na</a:t>
                </a:r>
                <a:r>
                  <a:rPr lang="de-DE" altLang="de-DE" sz="1600" b="0" baseline="30000">
                    <a:solidFill>
                      <a:srgbClr val="000000"/>
                    </a:solidFill>
                    <a:latin typeface="Arial Rounded MT Bold"/>
                  </a:rPr>
                  <a:t>+</a:t>
                </a:r>
              </a:p>
            </p:txBody>
          </p:sp>
          <p:cxnSp>
            <p:nvCxnSpPr>
              <p:cNvPr id="18445" name="Gerade Verbindung mit Pfeil 90"/>
              <p:cNvCxnSpPr>
                <a:cxnSpLocks/>
              </p:cNvCxnSpPr>
              <p:nvPr/>
            </p:nvCxnSpPr>
            <p:spPr bwMode="auto">
              <a:xfrm flipV="1">
                <a:off x="7851244" y="4785629"/>
                <a:ext cx="712196" cy="10437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lgDash"/>
                <a:round/>
                <a:headEnd/>
                <a:tailEnd type="triangle" w="med" len="med"/>
              </a:ln>
            </p:spPr>
          </p:cxnSp>
        </p:grpSp>
        <p:sp>
          <p:nvSpPr>
            <p:cNvPr id="118" name="Text Box 77"/>
            <p:cNvSpPr txBox="1">
              <a:spLocks noChangeArrowheads="1"/>
            </p:cNvSpPr>
            <p:nvPr/>
          </p:nvSpPr>
          <p:spPr bwMode="auto">
            <a:xfrm>
              <a:off x="9105594" y="3886802"/>
              <a:ext cx="438165" cy="21905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fontAlgn="auto">
                <a:spcBef>
                  <a:spcPct val="5000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e-DE" altLang="de-DE" sz="1050" b="0" dirty="0">
                  <a:solidFill>
                    <a:srgbClr val="000000"/>
                  </a:solidFill>
                  <a:latin typeface="Arial Rounded MT Bold" panose="020F0704030504030204" pitchFamily="34" charset="0"/>
                  <a:cs typeface="+mn-cs"/>
                </a:rPr>
                <a:t>OH</a:t>
              </a:r>
              <a:r>
                <a:rPr lang="de-DE" altLang="de-DE" sz="1600" b="0" baseline="30000" dirty="0">
                  <a:solidFill>
                    <a:srgbClr val="000000"/>
                  </a:solidFill>
                  <a:latin typeface="Arial Rounded MT Bold" panose="020F0704030504030204" pitchFamily="34" charset="0"/>
                  <a:cs typeface="+mn-cs"/>
                </a:rPr>
                <a:t>-</a:t>
              </a:r>
            </a:p>
          </p:txBody>
        </p:sp>
      </p:grpSp>
      <p:pic>
        <p:nvPicPr>
          <p:cNvPr id="18435" name="Picture 8" descr="IMG_0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5825" y="2857500"/>
            <a:ext cx="1146175" cy="3197225"/>
          </a:xfrm>
          <a:prstGeom prst="rect">
            <a:avLst/>
          </a:prstGeom>
          <a:noFill/>
          <a:ln w="25400">
            <a:solidFill>
              <a:srgbClr val="004991"/>
            </a:solidFill>
            <a:miter lim="800000"/>
            <a:headEnd/>
            <a:tailEnd/>
          </a:ln>
        </p:spPr>
      </p:pic>
      <p:sp>
        <p:nvSpPr>
          <p:cNvPr id="95" name="Textfeld 94"/>
          <p:cNvSpPr txBox="1"/>
          <p:nvPr/>
        </p:nvSpPr>
        <p:spPr>
          <a:xfrm>
            <a:off x="550863" y="981075"/>
            <a:ext cx="3251200" cy="1338263"/>
          </a:xfrm>
          <a:prstGeom prst="rect">
            <a:avLst/>
          </a:prstGeom>
          <a:solidFill>
            <a:schemeClr val="bg1"/>
          </a:solidFill>
          <a:ln w="25400">
            <a:solidFill>
              <a:srgbClr val="00499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b="0" dirty="0">
                <a:solidFill>
                  <a:srgbClr val="004F9F"/>
                </a:solidFill>
                <a:latin typeface="Trebuchet MS" panose="020B0603020202020204" pitchFamily="34" charset="0"/>
                <a:cs typeface="+mn-cs"/>
              </a:rPr>
              <a:t>Anoden- und Kathodenraum sind durch die semipermeable Membran </a:t>
            </a:r>
            <a:r>
              <a:rPr lang="de-DE" sz="900" b="0" dirty="0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vone</a:t>
            </a:r>
            <a:r>
              <a:rPr lang="de-DE" sz="900" b="0" dirty="0">
                <a:solidFill>
                  <a:srgbClr val="004F9F"/>
                </a:solidFill>
                <a:latin typeface="Trebuchet MS" panose="020B0603020202020204" pitchFamily="34" charset="0"/>
                <a:cs typeface="+mn-cs"/>
              </a:rPr>
              <a:t>inander getrennt</a:t>
            </a:r>
            <a:r>
              <a:rPr lang="de-DE" sz="900" dirty="0">
                <a:solidFill>
                  <a:srgbClr val="004F9F"/>
                </a:solidFill>
                <a:latin typeface="Trebuchet MS" panose="020B0603020202020204" pitchFamily="34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900" b="0" dirty="0">
              <a:solidFill>
                <a:srgbClr val="004F9F"/>
              </a:solidFill>
              <a:latin typeface="Trebuchet MS" panose="020B0603020202020204" pitchFamily="34" charset="0"/>
              <a:cs typeface="+mn-cs"/>
            </a:endParaRPr>
          </a:p>
          <a:p>
            <a:pPr marL="285750" indent="-285750" eaLnBrk="0" hangingPunct="0">
              <a:buFont typeface="Wingdings" panose="05000000000000000000" pitchFamily="2" charset="2"/>
              <a:buChar char="§"/>
              <a:defRPr/>
            </a:pPr>
            <a:r>
              <a:rPr lang="de-DE" sz="900" b="0" dirty="0">
                <a:solidFill>
                  <a:srgbClr val="004F9F"/>
                </a:solidFill>
                <a:latin typeface="Trebuchet MS" panose="020B0603020202020204" pitchFamily="34" charset="0"/>
                <a:cs typeface="+mn-cs"/>
              </a:rPr>
              <a:t>h</a:t>
            </a:r>
            <a:r>
              <a:rPr lang="de-DE" sz="900" b="0" dirty="0" err="1">
                <a:solidFill>
                  <a:srgbClr val="004F9F"/>
                </a:solidFill>
                <a:latin typeface="Trebuchet MS" panose="020B0603020202020204" pitchFamily="34" charset="0"/>
                <a:cs typeface="+mn-cs"/>
              </a:rPr>
              <a:t>ohe</a:t>
            </a:r>
            <a:r>
              <a:rPr lang="de-DE" sz="900" b="0" dirty="0">
                <a:solidFill>
                  <a:srgbClr val="004F9F"/>
                </a:solidFill>
                <a:latin typeface="Trebuchet MS" panose="020B0603020202020204" pitchFamily="34" charset="0"/>
                <a:cs typeface="+mn-cs"/>
              </a:rPr>
              <a:t> Reinheit des Wirkstoffes INNOWATECH Anolyte</a:t>
            </a:r>
            <a:r>
              <a:rPr lang="de-DE" altLang="de-DE" sz="900" baseline="30000" dirty="0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®</a:t>
            </a:r>
            <a:r>
              <a:rPr lang="de-DE" sz="900" b="0" dirty="0">
                <a:solidFill>
                  <a:srgbClr val="004F9F"/>
                </a:solidFill>
                <a:latin typeface="Trebuchet MS" panose="020B0603020202020204" pitchFamily="34" charset="0"/>
                <a:cs typeface="+mn-cs"/>
              </a:rPr>
              <a:t> </a:t>
            </a:r>
            <a:br>
              <a:rPr lang="de-DE" sz="900" b="0" dirty="0">
                <a:solidFill>
                  <a:srgbClr val="004F9F"/>
                </a:solidFill>
                <a:latin typeface="Trebuchet MS" panose="020B0603020202020204" pitchFamily="34" charset="0"/>
                <a:cs typeface="+mn-cs"/>
              </a:rPr>
            </a:br>
            <a:r>
              <a:rPr lang="de-DE" sz="900" b="0" dirty="0">
                <a:solidFill>
                  <a:srgbClr val="004F9F"/>
                </a:solidFill>
                <a:latin typeface="Trebuchet MS" panose="020B0603020202020204" pitchFamily="34" charset="0"/>
                <a:cs typeface="+mn-cs"/>
              </a:rPr>
              <a:t>(ca. 80% </a:t>
            </a:r>
            <a:r>
              <a:rPr lang="de-DE" sz="900" b="0" dirty="0" err="1">
                <a:solidFill>
                  <a:srgbClr val="004F9F"/>
                </a:solidFill>
                <a:latin typeface="Trebuchet MS" panose="020B0603020202020204" pitchFamily="34" charset="0"/>
                <a:cs typeface="+mn-cs"/>
              </a:rPr>
              <a:t>HOCl</a:t>
            </a:r>
            <a:r>
              <a:rPr lang="de-DE" sz="900" b="0" dirty="0">
                <a:solidFill>
                  <a:srgbClr val="004F9F"/>
                </a:solidFill>
                <a:latin typeface="Trebuchet MS" panose="020B0603020202020204" pitchFamily="34" charset="0"/>
                <a:cs typeface="+mn-cs"/>
              </a:rPr>
              <a:t>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900" b="0" dirty="0">
                <a:solidFill>
                  <a:srgbClr val="004F9F"/>
                </a:solidFill>
                <a:latin typeface="Trebuchet MS" panose="020B0603020202020204" pitchFamily="34" charset="0"/>
                <a:cs typeface="+mn-cs"/>
              </a:rPr>
              <a:t>pH-Bereich immer &gt; 6,7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900" dirty="0">
                <a:solidFill>
                  <a:srgbClr val="004F9F"/>
                </a:solidFill>
                <a:latin typeface="Trebuchet MS" panose="020B0603020202020204" pitchFamily="34" charset="0"/>
                <a:cs typeface="+mn-cs"/>
              </a:rPr>
              <a:t>keine Chlorgasbildung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900" b="0" dirty="0">
                <a:solidFill>
                  <a:srgbClr val="004F9F"/>
                </a:solidFill>
                <a:latin typeface="Trebuchet MS" panose="020B0603020202020204" pitchFamily="34" charset="0"/>
                <a:cs typeface="+mn-cs"/>
              </a:rPr>
              <a:t>g</a:t>
            </a:r>
            <a:r>
              <a:rPr lang="de-DE" sz="900" b="0" dirty="0" err="1">
                <a:solidFill>
                  <a:srgbClr val="004F9F"/>
                </a:solidFill>
                <a:latin typeface="Trebuchet MS" panose="020B0603020202020204" pitchFamily="34" charset="0"/>
                <a:cs typeface="+mn-cs"/>
              </a:rPr>
              <a:t>eringe</a:t>
            </a:r>
            <a:r>
              <a:rPr lang="de-DE" sz="900" b="0" dirty="0">
                <a:solidFill>
                  <a:srgbClr val="004F9F"/>
                </a:solidFill>
                <a:latin typeface="Trebuchet MS" panose="020B0603020202020204" pitchFamily="34" charset="0"/>
                <a:cs typeface="+mn-cs"/>
              </a:rPr>
              <a:t> Wasserstoffbildung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900" b="0" dirty="0">
                <a:solidFill>
                  <a:srgbClr val="004F9F"/>
                </a:solidFill>
                <a:latin typeface="Trebuchet MS" panose="020B0603020202020204" pitchFamily="34" charset="0"/>
                <a:cs typeface="+mn-cs"/>
              </a:rPr>
              <a:t>kein Ausgasen bei Produktion und im Trinkwasser </a:t>
            </a:r>
          </a:p>
        </p:txBody>
      </p:sp>
      <p:sp>
        <p:nvSpPr>
          <p:cNvPr id="96" name="Textfeld 95"/>
          <p:cNvSpPr txBox="1"/>
          <p:nvPr/>
        </p:nvSpPr>
        <p:spPr>
          <a:xfrm rot="16200000">
            <a:off x="-957263" y="4438651"/>
            <a:ext cx="32480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50" b="0" dirty="0">
                <a:solidFill>
                  <a:srgbClr val="004991"/>
                </a:solidFill>
                <a:latin typeface="Trebuchet MS" panose="020B0603020202020204" pitchFamily="34" charset="0"/>
                <a:cs typeface="+mn-cs"/>
              </a:rPr>
              <a:t>INNOWATECH Elektrolysezelle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feld 1"/>
          <p:cNvSpPr txBox="1">
            <a:spLocks noChangeArrowheads="1"/>
          </p:cNvSpPr>
          <p:nvPr/>
        </p:nvSpPr>
        <p:spPr bwMode="auto">
          <a:xfrm>
            <a:off x="949325" y="1484313"/>
            <a:ext cx="937418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600">
                <a:latin typeface="Trebuchet MS" pitchFamily="34" charset="0"/>
              </a:rPr>
              <a:t>Die Produktion von INNOWATECH Anolyte</a:t>
            </a:r>
            <a:r>
              <a:rPr lang="de-DE" altLang="de-DE" sz="1600" baseline="30000">
                <a:latin typeface="Trebuchet MS" pitchFamily="34" charset="0"/>
              </a:rPr>
              <a:t>®</a:t>
            </a:r>
            <a:r>
              <a:rPr lang="de-DE" sz="1600">
                <a:latin typeface="Trebuchet MS" pitchFamily="34" charset="0"/>
              </a:rPr>
              <a:t> erfolgt wie auf der vorherigen Seite schematisch dargestellt. Die Elektrolysezelle, besteht aus zwei Reaktionsräumen (</a:t>
            </a:r>
            <a:r>
              <a:rPr lang="de-DE" sz="1600">
                <a:solidFill>
                  <a:srgbClr val="00B050"/>
                </a:solidFill>
                <a:latin typeface="Trebuchet MS" pitchFamily="34" charset="0"/>
              </a:rPr>
              <a:t>Anodenraum</a:t>
            </a:r>
            <a:r>
              <a:rPr lang="de-DE" sz="1600">
                <a:latin typeface="Trebuchet MS" pitchFamily="34" charset="0"/>
              </a:rPr>
              <a:t> und </a:t>
            </a:r>
            <a:r>
              <a:rPr lang="de-DE" sz="1600">
                <a:solidFill>
                  <a:srgbClr val="FF0000"/>
                </a:solidFill>
                <a:latin typeface="Trebuchet MS" pitchFamily="34" charset="0"/>
              </a:rPr>
              <a:t>Kathodenraum</a:t>
            </a:r>
            <a:r>
              <a:rPr lang="de-DE" sz="1600">
                <a:latin typeface="Trebuchet MS" pitchFamily="34" charset="0"/>
              </a:rPr>
              <a:t>), welche durch eine Membrane voneinander getrennt sind. Die jeweils im Anoden- und Kathoden-Raum entstehenden Stoffe können sich aufgrund der Membran nicht vermischen. </a:t>
            </a:r>
          </a:p>
          <a:p>
            <a:pPr eaLnBrk="0" hangingPunct="0"/>
            <a:endParaRPr lang="de-DE" sz="1600">
              <a:latin typeface="Trebuchet MS" pitchFamily="34" charset="0"/>
            </a:endParaRPr>
          </a:p>
          <a:p>
            <a:pPr eaLnBrk="0" hangingPunct="0"/>
            <a:r>
              <a:rPr lang="de-DE" sz="1600">
                <a:latin typeface="Trebuchet MS" pitchFamily="34" charset="0"/>
              </a:rPr>
              <a:t>Die Entstehung von Anolyte findet nur im </a:t>
            </a:r>
            <a:r>
              <a:rPr lang="de-DE" sz="1600">
                <a:solidFill>
                  <a:srgbClr val="002060"/>
                </a:solidFill>
                <a:latin typeface="Trebuchet MS" pitchFamily="34" charset="0"/>
              </a:rPr>
              <a:t>neutralen</a:t>
            </a:r>
            <a:r>
              <a:rPr lang="de-DE" sz="1600">
                <a:latin typeface="Trebuchet MS" pitchFamily="34" charset="0"/>
              </a:rPr>
              <a:t> und </a:t>
            </a:r>
            <a:r>
              <a:rPr lang="de-DE" sz="1600">
                <a:solidFill>
                  <a:srgbClr val="00B050"/>
                </a:solidFill>
                <a:latin typeface="Trebuchet MS" pitchFamily="34" charset="0"/>
              </a:rPr>
              <a:t>basischen</a:t>
            </a:r>
            <a:r>
              <a:rPr lang="de-DE" sz="1600">
                <a:latin typeface="Trebuchet MS" pitchFamily="34" charset="0"/>
              </a:rPr>
              <a:t> Bereich statt. Eine leichte pH-neutrale Salzlösung (ca. 0,6% Kochsalzanteil) durchläuft den Kathodenraum und verlässt diesen mit einem basischen pH-Wert von ca. 12. Danach wird die Lösung durch den Anodenraum geleitet und verlässt diesen als pH-neutrales INNOWATECH Anolyte</a:t>
            </a:r>
            <a:r>
              <a:rPr lang="de-DE" altLang="de-DE" sz="1600" baseline="30000">
                <a:latin typeface="Trebuchet MS" pitchFamily="34" charset="0"/>
              </a:rPr>
              <a:t>®</a:t>
            </a:r>
            <a:r>
              <a:rPr lang="de-DE" sz="1600">
                <a:latin typeface="Trebuchet MS" pitchFamily="34" charset="0"/>
              </a:rPr>
              <a:t>. </a:t>
            </a:r>
          </a:p>
          <a:p>
            <a:pPr eaLnBrk="0" hangingPunct="0"/>
            <a:r>
              <a:rPr lang="de-DE" sz="1600">
                <a:latin typeface="Trebuchet MS" pitchFamily="34" charset="0"/>
              </a:rPr>
              <a:t>  </a:t>
            </a:r>
          </a:p>
          <a:p>
            <a:pPr eaLnBrk="0" hangingPunct="0"/>
            <a:r>
              <a:rPr lang="de-DE" sz="1600">
                <a:latin typeface="Trebuchet MS" pitchFamily="34" charset="0"/>
              </a:rPr>
              <a:t>Die Anolyte-Lösung enthält ca. </a:t>
            </a:r>
            <a:r>
              <a:rPr lang="de-DE" sz="1600">
                <a:solidFill>
                  <a:srgbClr val="004991"/>
                </a:solidFill>
                <a:latin typeface="Trebuchet MS" pitchFamily="34" charset="0"/>
              </a:rPr>
              <a:t>80% Hypochlorige Säure (HClO</a:t>
            </a:r>
            <a:r>
              <a:rPr lang="de-DE" sz="1600">
                <a:solidFill>
                  <a:srgbClr val="002060"/>
                </a:solidFill>
                <a:latin typeface="Trebuchet MS" pitchFamily="34" charset="0"/>
              </a:rPr>
              <a:t>)</a:t>
            </a:r>
            <a:r>
              <a:rPr lang="de-DE" sz="1600">
                <a:latin typeface="Trebuchet MS" pitchFamily="34" charset="0"/>
              </a:rPr>
              <a:t>, welche stark desinfizierend ist. Gelöstes </a:t>
            </a:r>
            <a:r>
              <a:rPr lang="de-DE" sz="1600">
                <a:solidFill>
                  <a:srgbClr val="FF0000"/>
                </a:solidFill>
                <a:latin typeface="Trebuchet MS" pitchFamily="34" charset="0"/>
              </a:rPr>
              <a:t>elementares Chlor (Cl</a:t>
            </a:r>
            <a:r>
              <a:rPr lang="de-DE" sz="1600" baseline="-25000">
                <a:solidFill>
                  <a:srgbClr val="FF0000"/>
                </a:solidFill>
                <a:latin typeface="Trebuchet MS" pitchFamily="34" charset="0"/>
              </a:rPr>
              <a:t>2</a:t>
            </a:r>
            <a:r>
              <a:rPr lang="de-DE" sz="1600">
                <a:solidFill>
                  <a:srgbClr val="FF0000"/>
                </a:solidFill>
                <a:latin typeface="Trebuchet MS" pitchFamily="34" charset="0"/>
              </a:rPr>
              <a:t>) </a:t>
            </a:r>
            <a:r>
              <a:rPr lang="de-DE" sz="1600">
                <a:latin typeface="Trebuchet MS" pitchFamily="34" charset="0"/>
              </a:rPr>
              <a:t>und</a:t>
            </a:r>
            <a:r>
              <a:rPr lang="de-DE" sz="1600">
                <a:solidFill>
                  <a:srgbClr val="FF0000"/>
                </a:solidFill>
                <a:latin typeface="Trebuchet MS" pitchFamily="34" charset="0"/>
              </a:rPr>
              <a:t> Chlorgas</a:t>
            </a:r>
            <a:r>
              <a:rPr lang="de-DE" sz="1600">
                <a:latin typeface="Trebuchet MS" pitchFamily="34" charset="0"/>
              </a:rPr>
              <a:t>, enthält Anolyte nicht, da diese nur im pH-sauren Bereich entstehen können. Das ist auf der folgenden Seite im Hägg-Diagramm ersichtlich. </a:t>
            </a:r>
          </a:p>
        </p:txBody>
      </p:sp>
      <p:sp>
        <p:nvSpPr>
          <p:cNvPr id="3" name="Rechteck: abgerundete Ecken 3"/>
          <p:cNvSpPr/>
          <p:nvPr/>
        </p:nvSpPr>
        <p:spPr>
          <a:xfrm>
            <a:off x="982663" y="476250"/>
            <a:ext cx="8656637" cy="431800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19050">
            <a:solidFill>
              <a:schemeClr val="bg2">
                <a:lumMod val="20000"/>
                <a:lumOff val="80000"/>
                <a:alpha val="97000"/>
              </a:schemeClr>
            </a:solidFill>
          </a:ln>
          <a:effectLst/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5">
              <a:hueOff val="1085675"/>
              <a:satOff val="3732"/>
              <a:lumOff val="-17909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685800" eaLnBrk="0" hangingPunct="0">
              <a:spcBef>
                <a:spcPct val="50000"/>
              </a:spcBef>
              <a:defRPr/>
            </a:pPr>
            <a:r>
              <a:rPr lang="de-DE" altLang="de-DE" dirty="0">
                <a:solidFill>
                  <a:srgbClr val="004F9F"/>
                </a:solidFill>
                <a:latin typeface="Trebuchet MS" panose="020B0603020202020204" pitchFamily="34" charset="0"/>
              </a:rPr>
              <a:t>Die Herstellung von INNOWATECH Anolyte</a:t>
            </a:r>
            <a:r>
              <a:rPr lang="de-DE" altLang="de-DE" baseline="30000" dirty="0">
                <a:solidFill>
                  <a:srgbClr val="004991"/>
                </a:solidFill>
                <a:latin typeface="Trebuchet MS" panose="020B0603020202020204" pitchFamily="34" charset="0"/>
              </a:rPr>
              <a:t>®</a:t>
            </a:r>
            <a:r>
              <a:rPr lang="de-DE" altLang="de-DE" dirty="0">
                <a:solidFill>
                  <a:srgbClr val="004F9F"/>
                </a:solidFill>
                <a:latin typeface="Trebuchet MS" panose="020B0603020202020204" pitchFamily="34" charset="0"/>
              </a:rPr>
              <a:t> mittels Membranzellenelektrolyse </a:t>
            </a:r>
            <a:endParaRPr lang="de-DE" altLang="de-DE" dirty="0">
              <a:solidFill>
                <a:srgbClr val="004F9F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5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477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477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1442</Words>
  <Application>Microsoft Office PowerPoint</Application>
  <PresentationFormat>Breitbild</PresentationFormat>
  <Paragraphs>297</Paragraphs>
  <Slides>22</Slides>
  <Notes>7</Notes>
  <HiddenSlides>3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0" baseType="lpstr">
      <vt:lpstr>Arial</vt:lpstr>
      <vt:lpstr>Arial Rounded MT Bold</vt:lpstr>
      <vt:lpstr>Calibri</vt:lpstr>
      <vt:lpstr>Helvetica</vt:lpstr>
      <vt:lpstr>Trebuchet MS</vt:lpstr>
      <vt:lpstr>Wingdings</vt:lpstr>
      <vt:lpstr>5_Standarddesign</vt:lpstr>
      <vt:lpstr>Microsoft Excel Chart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Innowatech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Niebur</dc:creator>
  <cp:lastModifiedBy>Simone Zimmermann</cp:lastModifiedBy>
  <cp:revision>356</cp:revision>
  <cp:lastPrinted>2024-04-15T08:20:03Z</cp:lastPrinted>
  <dcterms:created xsi:type="dcterms:W3CDTF">2008-10-14T09:14:09Z</dcterms:created>
  <dcterms:modified xsi:type="dcterms:W3CDTF">2024-09-27T08:20:29Z</dcterms:modified>
</cp:coreProperties>
</file>