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317" r:id="rId2"/>
    <p:sldId id="409" r:id="rId3"/>
    <p:sldId id="599" r:id="rId4"/>
    <p:sldId id="362" r:id="rId5"/>
    <p:sldId id="338" r:id="rId6"/>
    <p:sldId id="600" r:id="rId7"/>
    <p:sldId id="318" r:id="rId8"/>
    <p:sldId id="403" r:id="rId9"/>
    <p:sldId id="406" r:id="rId10"/>
    <p:sldId id="405" r:id="rId11"/>
    <p:sldId id="415" r:id="rId12"/>
    <p:sldId id="404" r:id="rId13"/>
    <p:sldId id="328" r:id="rId14"/>
    <p:sldId id="412" r:id="rId15"/>
    <p:sldId id="596" r:id="rId16"/>
    <p:sldId id="268" r:id="rId17"/>
    <p:sldId id="417" r:id="rId18"/>
    <p:sldId id="595" r:id="rId19"/>
    <p:sldId id="601" r:id="rId20"/>
    <p:sldId id="418" r:id="rId21"/>
    <p:sldId id="591" r:id="rId22"/>
    <p:sldId id="598" r:id="rId23"/>
    <p:sldId id="594" r:id="rId24"/>
  </p:sldIdLst>
  <p:sldSz cx="9144000" cy="6858000" type="screen4x3"/>
  <p:notesSz cx="6797675" cy="9926638"/>
  <p:defaultTextStyle>
    <a:defPPr>
      <a:defRPr lang="de-DE"/>
    </a:defPPr>
    <a:lvl1pPr algn="l" rtl="0" fontAlgn="base">
      <a:spcBef>
        <a:spcPct val="0"/>
      </a:spcBef>
      <a:spcAft>
        <a:spcPct val="0"/>
      </a:spcAft>
      <a:defRPr sz="2400" b="1" kern="1200">
        <a:solidFill>
          <a:schemeClr val="tx1"/>
        </a:solidFill>
        <a:latin typeface="Times New Roman" charset="0"/>
        <a:ea typeface="+mn-ea"/>
        <a:cs typeface="+mn-cs"/>
      </a:defRPr>
    </a:lvl1pPr>
    <a:lvl2pPr marL="457200" algn="l" rtl="0" fontAlgn="base">
      <a:spcBef>
        <a:spcPct val="0"/>
      </a:spcBef>
      <a:spcAft>
        <a:spcPct val="0"/>
      </a:spcAft>
      <a:defRPr sz="2400" b="1" kern="1200">
        <a:solidFill>
          <a:schemeClr val="tx1"/>
        </a:solidFill>
        <a:latin typeface="Times New Roman" charset="0"/>
        <a:ea typeface="+mn-ea"/>
        <a:cs typeface="+mn-cs"/>
      </a:defRPr>
    </a:lvl2pPr>
    <a:lvl3pPr marL="914400" algn="l" rtl="0" fontAlgn="base">
      <a:spcBef>
        <a:spcPct val="0"/>
      </a:spcBef>
      <a:spcAft>
        <a:spcPct val="0"/>
      </a:spcAft>
      <a:defRPr sz="2400" b="1" kern="1200">
        <a:solidFill>
          <a:schemeClr val="tx1"/>
        </a:solidFill>
        <a:latin typeface="Times New Roman" charset="0"/>
        <a:ea typeface="+mn-ea"/>
        <a:cs typeface="+mn-cs"/>
      </a:defRPr>
    </a:lvl3pPr>
    <a:lvl4pPr marL="1371600" algn="l" rtl="0" fontAlgn="base">
      <a:spcBef>
        <a:spcPct val="0"/>
      </a:spcBef>
      <a:spcAft>
        <a:spcPct val="0"/>
      </a:spcAft>
      <a:defRPr sz="2400" b="1" kern="1200">
        <a:solidFill>
          <a:schemeClr val="tx1"/>
        </a:solidFill>
        <a:latin typeface="Times New Roman" charset="0"/>
        <a:ea typeface="+mn-ea"/>
        <a:cs typeface="+mn-cs"/>
      </a:defRPr>
    </a:lvl4pPr>
    <a:lvl5pPr marL="1828800" algn="l" rtl="0" fontAlgn="base">
      <a:spcBef>
        <a:spcPct val="0"/>
      </a:spcBef>
      <a:spcAft>
        <a:spcPct val="0"/>
      </a:spcAft>
      <a:defRPr sz="2400" b="1" kern="1200">
        <a:solidFill>
          <a:schemeClr val="tx1"/>
        </a:solidFill>
        <a:latin typeface="Times New Roman" charset="0"/>
        <a:ea typeface="+mn-ea"/>
        <a:cs typeface="+mn-cs"/>
      </a:defRPr>
    </a:lvl5pPr>
    <a:lvl6pPr marL="2286000" algn="l" defTabSz="914400" rtl="0" eaLnBrk="1" latinLnBrk="0" hangingPunct="1">
      <a:defRPr sz="2400" b="1" kern="1200">
        <a:solidFill>
          <a:schemeClr val="tx1"/>
        </a:solidFill>
        <a:latin typeface="Times New Roman" charset="0"/>
        <a:ea typeface="+mn-ea"/>
        <a:cs typeface="+mn-cs"/>
      </a:defRPr>
    </a:lvl6pPr>
    <a:lvl7pPr marL="2743200" algn="l" defTabSz="914400" rtl="0" eaLnBrk="1" latinLnBrk="0" hangingPunct="1">
      <a:defRPr sz="2400" b="1" kern="1200">
        <a:solidFill>
          <a:schemeClr val="tx1"/>
        </a:solidFill>
        <a:latin typeface="Times New Roman" charset="0"/>
        <a:ea typeface="+mn-ea"/>
        <a:cs typeface="+mn-cs"/>
      </a:defRPr>
    </a:lvl7pPr>
    <a:lvl8pPr marL="3200400" algn="l" defTabSz="914400" rtl="0" eaLnBrk="1" latinLnBrk="0" hangingPunct="1">
      <a:defRPr sz="2400" b="1" kern="1200">
        <a:solidFill>
          <a:schemeClr val="tx1"/>
        </a:solidFill>
        <a:latin typeface="Times New Roman" charset="0"/>
        <a:ea typeface="+mn-ea"/>
        <a:cs typeface="+mn-cs"/>
      </a:defRPr>
    </a:lvl8pPr>
    <a:lvl9pPr marL="3657600" algn="l" defTabSz="914400" rtl="0" eaLnBrk="1" latinLnBrk="0" hangingPunct="1">
      <a:defRPr sz="2400" b="1"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384">
          <p15:clr>
            <a:srgbClr val="A4A3A4"/>
          </p15:clr>
        </p15:guide>
        <p15:guide id="2" orient="horz" pos="1728">
          <p15:clr>
            <a:srgbClr val="A4A3A4"/>
          </p15:clr>
        </p15:guide>
        <p15:guide id="3" orient="horz" pos="768">
          <p15:clr>
            <a:srgbClr val="A4A3A4"/>
          </p15:clr>
        </p15:guide>
        <p15:guide id="4" orient="horz" pos="3312">
          <p15:clr>
            <a:srgbClr val="A4A3A4"/>
          </p15:clr>
        </p15:guide>
        <p15:guide id="5" orient="horz" pos="912">
          <p15:clr>
            <a:srgbClr val="A4A3A4"/>
          </p15:clr>
        </p15:guide>
        <p15:guide id="6" orient="horz" pos="1344">
          <p15:clr>
            <a:srgbClr val="A4A3A4"/>
          </p15:clr>
        </p15:guide>
        <p15:guide id="7" orient="horz" pos="3648">
          <p15:clr>
            <a:srgbClr val="A4A3A4"/>
          </p15:clr>
        </p15:guide>
        <p15:guide id="8" orient="horz" pos="4224">
          <p15:clr>
            <a:srgbClr val="A4A3A4"/>
          </p15:clr>
        </p15:guide>
        <p15:guide id="9" pos="5376">
          <p15:clr>
            <a:srgbClr val="A4A3A4"/>
          </p15:clr>
        </p15:guide>
        <p15:guide id="10" pos="384">
          <p15:clr>
            <a:srgbClr val="A4A3A4"/>
          </p15:clr>
        </p15:guide>
        <p15:guide id="11" pos="2880">
          <p15:clr>
            <a:srgbClr val="A4A3A4"/>
          </p15:clr>
        </p15:guide>
        <p15:guide id="12" pos="816">
          <p15:clr>
            <a:srgbClr val="A4A3A4"/>
          </p15:clr>
        </p15:guide>
        <p15:guide id="13" pos="3024">
          <p15:clr>
            <a:srgbClr val="A4A3A4"/>
          </p15:clr>
        </p15:guide>
        <p15:guide id="14" pos="2064">
          <p15:clr>
            <a:srgbClr val="A4A3A4"/>
          </p15:clr>
        </p15:guide>
        <p15:guide id="15" pos="960">
          <p15:clr>
            <a:srgbClr val="A4A3A4"/>
          </p15:clr>
        </p15:guide>
        <p15:guide id="16" pos="441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tebook" initials="N" lastIdx="3" clrIdx="0">
    <p:extLst>
      <p:ext uri="{19B8F6BF-5375-455C-9EA6-DF929625EA0E}">
        <p15:presenceInfo xmlns:p15="http://schemas.microsoft.com/office/powerpoint/2012/main" userId="Notebook" providerId="None"/>
      </p:ext>
    </p:extLst>
  </p:cmAuthor>
  <p:cmAuthor id="2" name="Karlin Stark" initials="KS" lastIdx="1" clrIdx="1">
    <p:extLst>
      <p:ext uri="{19B8F6BF-5375-455C-9EA6-DF929625EA0E}">
        <p15:presenceInfo xmlns:p15="http://schemas.microsoft.com/office/powerpoint/2012/main" userId="Karlin Star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5"/>
    <a:srgbClr val="DEA900"/>
    <a:srgbClr val="993300"/>
    <a:srgbClr val="00A279"/>
    <a:srgbClr val="003399"/>
    <a:srgbClr val="FFF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1" autoAdjust="0"/>
    <p:restoredTop sz="88508" autoAdjust="0"/>
  </p:normalViewPr>
  <p:slideViewPr>
    <p:cSldViewPr>
      <p:cViewPr varScale="1">
        <p:scale>
          <a:sx n="73" d="100"/>
          <a:sy n="73" d="100"/>
        </p:scale>
        <p:origin x="1541" y="58"/>
      </p:cViewPr>
      <p:guideLst>
        <p:guide orient="horz" pos="384"/>
        <p:guide orient="horz" pos="1728"/>
        <p:guide orient="horz" pos="768"/>
        <p:guide orient="horz" pos="3312"/>
        <p:guide orient="horz" pos="912"/>
        <p:guide orient="horz" pos="1344"/>
        <p:guide orient="horz" pos="3648"/>
        <p:guide orient="horz" pos="4224"/>
        <p:guide pos="5376"/>
        <p:guide pos="384"/>
        <p:guide pos="2880"/>
        <p:guide pos="816"/>
        <p:guide pos="3024"/>
        <p:guide pos="2064"/>
        <p:guide pos="960"/>
        <p:guide pos="4416"/>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1" tIns="45710" rIns="91421" bIns="45710" numCol="1" anchor="t" anchorCtr="0" compatLnSpc="1">
            <a:prstTxWarp prst="textNoShape">
              <a:avLst/>
            </a:prstTxWarp>
          </a:bodyPr>
          <a:lstStyle>
            <a:lvl1pPr>
              <a:defRPr sz="1200"/>
            </a:lvl1pPr>
          </a:lstStyle>
          <a:p>
            <a:pPr>
              <a:defRPr/>
            </a:pPr>
            <a:endParaRPr lang="de-DE" altLang="de-DE" dirty="0"/>
          </a:p>
        </p:txBody>
      </p:sp>
      <p:sp>
        <p:nvSpPr>
          <p:cNvPr id="17411" name="Rectangle 3"/>
          <p:cNvSpPr>
            <a:spLocks noGrp="1" noChangeArrowheads="1"/>
          </p:cNvSpPr>
          <p:nvPr>
            <p:ph type="dt" sz="quarter" idx="1"/>
          </p:nvPr>
        </p:nvSpPr>
        <p:spPr bwMode="auto">
          <a:xfrm>
            <a:off x="3851275" y="0"/>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1" tIns="45710" rIns="91421" bIns="45710" numCol="1" anchor="t" anchorCtr="0" compatLnSpc="1">
            <a:prstTxWarp prst="textNoShape">
              <a:avLst/>
            </a:prstTxWarp>
          </a:bodyPr>
          <a:lstStyle>
            <a:lvl1pPr algn="r">
              <a:defRPr sz="1200"/>
            </a:lvl1pPr>
          </a:lstStyle>
          <a:p>
            <a:pPr>
              <a:defRPr/>
            </a:pPr>
            <a:endParaRPr lang="de-DE" altLang="de-DE" dirty="0"/>
          </a:p>
        </p:txBody>
      </p:sp>
      <p:sp>
        <p:nvSpPr>
          <p:cNvPr id="17412" name="Rectangle 4"/>
          <p:cNvSpPr>
            <a:spLocks noGrp="1" noChangeArrowheads="1"/>
          </p:cNvSpPr>
          <p:nvPr>
            <p:ph type="ftr" sz="quarter" idx="2"/>
          </p:nvPr>
        </p:nvSpPr>
        <p:spPr bwMode="auto">
          <a:xfrm>
            <a:off x="0" y="9429832"/>
            <a:ext cx="2946400" cy="4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1" tIns="45710" rIns="91421" bIns="45710" numCol="1" anchor="b" anchorCtr="0" compatLnSpc="1">
            <a:prstTxWarp prst="textNoShape">
              <a:avLst/>
            </a:prstTxWarp>
          </a:bodyPr>
          <a:lstStyle>
            <a:lvl1pPr>
              <a:defRPr sz="1200"/>
            </a:lvl1pPr>
          </a:lstStyle>
          <a:p>
            <a:pPr>
              <a:defRPr/>
            </a:pPr>
            <a:endParaRPr lang="de-DE" altLang="de-DE" dirty="0"/>
          </a:p>
        </p:txBody>
      </p:sp>
      <p:sp>
        <p:nvSpPr>
          <p:cNvPr id="17413" name="Rectangle 5"/>
          <p:cNvSpPr>
            <a:spLocks noGrp="1" noChangeArrowheads="1"/>
          </p:cNvSpPr>
          <p:nvPr>
            <p:ph type="sldNum" sz="quarter" idx="3"/>
          </p:nvPr>
        </p:nvSpPr>
        <p:spPr bwMode="auto">
          <a:xfrm>
            <a:off x="3851275" y="9429832"/>
            <a:ext cx="2946400" cy="4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1" tIns="45710" rIns="91421" bIns="45710" numCol="1" anchor="b" anchorCtr="0" compatLnSpc="1">
            <a:prstTxWarp prst="textNoShape">
              <a:avLst/>
            </a:prstTxWarp>
          </a:bodyPr>
          <a:lstStyle>
            <a:lvl1pPr algn="r">
              <a:defRPr sz="1200"/>
            </a:lvl1pPr>
          </a:lstStyle>
          <a:p>
            <a:pPr>
              <a:defRPr/>
            </a:pPr>
            <a:fld id="{12F6E440-6DBB-4F2A-8484-EA89D0773242}" type="slidenum">
              <a:rPr lang="de-DE" altLang="de-DE"/>
              <a:pPr>
                <a:defRPr/>
              </a:pPr>
              <a:t>‹Nr.›</a:t>
            </a:fld>
            <a:endParaRPr lang="de-DE" altLang="de-DE" dirty="0"/>
          </a:p>
        </p:txBody>
      </p:sp>
    </p:spTree>
    <p:extLst>
      <p:ext uri="{BB962C8B-B14F-4D97-AF65-F5344CB8AC3E}">
        <p14:creationId xmlns:p14="http://schemas.microsoft.com/office/powerpoint/2010/main" val="3195063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1" tIns="45710" rIns="91421" bIns="45710" numCol="1" anchor="t" anchorCtr="0" compatLnSpc="1">
            <a:prstTxWarp prst="textNoShape">
              <a:avLst/>
            </a:prstTxWarp>
          </a:bodyPr>
          <a:lstStyle>
            <a:lvl1pPr>
              <a:defRPr sz="1200"/>
            </a:lvl1pPr>
          </a:lstStyle>
          <a:p>
            <a:pPr>
              <a:defRPr/>
            </a:pPr>
            <a:endParaRPr lang="de-DE" altLang="de-DE" dirty="0"/>
          </a:p>
        </p:txBody>
      </p:sp>
      <p:sp>
        <p:nvSpPr>
          <p:cNvPr id="4099" name="Rectangle 3"/>
          <p:cNvSpPr>
            <a:spLocks noGrp="1" noChangeArrowheads="1"/>
          </p:cNvSpPr>
          <p:nvPr>
            <p:ph type="dt" idx="1"/>
          </p:nvPr>
        </p:nvSpPr>
        <p:spPr bwMode="auto">
          <a:xfrm>
            <a:off x="3851275" y="0"/>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1" tIns="45710" rIns="91421" bIns="45710" numCol="1" anchor="t" anchorCtr="0" compatLnSpc="1">
            <a:prstTxWarp prst="textNoShape">
              <a:avLst/>
            </a:prstTxWarp>
          </a:bodyPr>
          <a:lstStyle>
            <a:lvl1pPr algn="r">
              <a:defRPr sz="1200"/>
            </a:lvl1pPr>
          </a:lstStyle>
          <a:p>
            <a:pPr>
              <a:defRPr/>
            </a:pPr>
            <a:endParaRPr lang="de-DE" altLang="de-DE" dirty="0"/>
          </a:p>
        </p:txBody>
      </p:sp>
      <p:sp>
        <p:nvSpPr>
          <p:cNvPr id="23556" name="Rectangle 4"/>
          <p:cNvSpPr>
            <a:spLocks noGrp="1" noRot="1" noChangeAspect="1" noChangeArrowheads="1" noTextEdit="1"/>
          </p:cNvSpPr>
          <p:nvPr>
            <p:ph type="sldImg" idx="2"/>
          </p:nvPr>
        </p:nvSpPr>
        <p:spPr bwMode="auto">
          <a:xfrm>
            <a:off x="915988" y="744538"/>
            <a:ext cx="4964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06463" y="4715710"/>
            <a:ext cx="4984750" cy="446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1" tIns="45710" rIns="91421" bIns="45710"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4102" name="Rectangle 6"/>
          <p:cNvSpPr>
            <a:spLocks noGrp="1" noChangeArrowheads="1"/>
          </p:cNvSpPr>
          <p:nvPr>
            <p:ph type="ftr" sz="quarter" idx="4"/>
          </p:nvPr>
        </p:nvSpPr>
        <p:spPr bwMode="auto">
          <a:xfrm>
            <a:off x="0" y="9429832"/>
            <a:ext cx="2946400" cy="4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1" tIns="45710" rIns="91421" bIns="45710" numCol="1" anchor="b" anchorCtr="0" compatLnSpc="1">
            <a:prstTxWarp prst="textNoShape">
              <a:avLst/>
            </a:prstTxWarp>
          </a:bodyPr>
          <a:lstStyle>
            <a:lvl1pPr>
              <a:defRPr sz="1200"/>
            </a:lvl1pPr>
          </a:lstStyle>
          <a:p>
            <a:pPr>
              <a:defRPr/>
            </a:pPr>
            <a:endParaRPr lang="de-DE" altLang="de-DE" dirty="0"/>
          </a:p>
        </p:txBody>
      </p:sp>
      <p:sp>
        <p:nvSpPr>
          <p:cNvPr id="4103" name="Rectangle 7"/>
          <p:cNvSpPr>
            <a:spLocks noGrp="1" noChangeArrowheads="1"/>
          </p:cNvSpPr>
          <p:nvPr>
            <p:ph type="sldNum" sz="quarter" idx="5"/>
          </p:nvPr>
        </p:nvSpPr>
        <p:spPr bwMode="auto">
          <a:xfrm>
            <a:off x="3851275" y="9429832"/>
            <a:ext cx="2946400" cy="4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1" tIns="45710" rIns="91421" bIns="45710" numCol="1" anchor="b" anchorCtr="0" compatLnSpc="1">
            <a:prstTxWarp prst="textNoShape">
              <a:avLst/>
            </a:prstTxWarp>
          </a:bodyPr>
          <a:lstStyle>
            <a:lvl1pPr algn="r">
              <a:defRPr sz="1200"/>
            </a:lvl1pPr>
          </a:lstStyle>
          <a:p>
            <a:pPr>
              <a:defRPr/>
            </a:pPr>
            <a:fld id="{1CE11C9B-7E01-45BD-9EB5-5B06D45DC2EA}" type="slidenum">
              <a:rPr lang="de-DE" altLang="de-DE"/>
              <a:pPr>
                <a:defRPr/>
              </a:pPr>
              <a:t>‹Nr.›</a:t>
            </a:fld>
            <a:endParaRPr lang="de-DE" altLang="de-DE" dirty="0"/>
          </a:p>
        </p:txBody>
      </p:sp>
    </p:spTree>
    <p:extLst>
      <p:ext uri="{BB962C8B-B14F-4D97-AF65-F5344CB8AC3E}">
        <p14:creationId xmlns:p14="http://schemas.microsoft.com/office/powerpoint/2010/main" val="42319473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e.wikipedia.org/wiki/Evidenzbasierte_Medizi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Liebe Studierende, sehr geehrte Damen und Herren,</a:t>
            </a:r>
          </a:p>
          <a:p>
            <a:r>
              <a:rPr lang="de-DE" dirty="0"/>
              <a:t>Ich begrüße Sie sehr herzlich zu meinem Vortrag zum öffentlichen Gesundheitsdienst. Letztes Jahr nannte ich meinen Vortrag noch „der ÖGD das unbekannte Wesen“. Das scheint mir nicht mehr zu passen, denn in Zeiten der noch andauernden Corona-Pandemie hat sicher jeder von Ihnen die herausragende Rolle des Gesundheitsamtes im Infektionsschutz realisiert und erlebt.</a:t>
            </a:r>
          </a:p>
        </p:txBody>
      </p:sp>
      <p:sp>
        <p:nvSpPr>
          <p:cNvPr id="4" name="Foliennummernplatzhalter 3"/>
          <p:cNvSpPr>
            <a:spLocks noGrp="1"/>
          </p:cNvSpPr>
          <p:nvPr>
            <p:ph type="sldNum" sz="quarter" idx="5"/>
          </p:nvPr>
        </p:nvSpPr>
        <p:spPr/>
        <p:txBody>
          <a:bodyPr/>
          <a:lstStyle/>
          <a:p>
            <a:pPr>
              <a:defRPr/>
            </a:pPr>
            <a:fld id="{1CE11C9B-7E01-45BD-9EB5-5B06D45DC2EA}" type="slidenum">
              <a:rPr lang="de-DE" altLang="de-DE" smtClean="0"/>
              <a:pPr>
                <a:defRPr/>
              </a:pPr>
              <a:t>1</a:t>
            </a:fld>
            <a:endParaRPr lang="de-DE" altLang="de-DE" dirty="0"/>
          </a:p>
        </p:txBody>
      </p:sp>
    </p:spTree>
    <p:extLst>
      <p:ext uri="{BB962C8B-B14F-4D97-AF65-F5344CB8AC3E}">
        <p14:creationId xmlns:p14="http://schemas.microsoft.com/office/powerpoint/2010/main" val="1609318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CE11C9B-7E01-45BD-9EB5-5B06D45DC2EA}" type="slidenum">
              <a:rPr lang="de-DE" altLang="de-DE" smtClean="0"/>
              <a:pPr>
                <a:defRPr/>
              </a:pPr>
              <a:t>2</a:t>
            </a:fld>
            <a:endParaRPr lang="de-DE" altLang="de-DE" dirty="0"/>
          </a:p>
        </p:txBody>
      </p:sp>
    </p:spTree>
    <p:extLst>
      <p:ext uri="{BB962C8B-B14F-4D97-AF65-F5344CB8AC3E}">
        <p14:creationId xmlns:p14="http://schemas.microsoft.com/office/powerpoint/2010/main" val="356779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Liebe Studierende, sehr geehrte Damen und Herren,</a:t>
            </a:r>
          </a:p>
          <a:p>
            <a:r>
              <a:rPr lang="de-DE" dirty="0"/>
              <a:t>Ich begrüße Sie sehr herzlich zu meinem Vortrag zum öffentlichen Gesundheitsdienst. Letztes Jahr nannte ich meinen Vortrag noch „der ÖGD das unbekannte Wesen“. Das scheint mir nicht mehr zu passen, denn in Zeiten der noch andauernden Corona-Pandemie hat sicher jeder von Ihnen die herausragende Rolle des Gesundheitsamtes im Infektionsschutz realisiert und erlebt.</a:t>
            </a:r>
          </a:p>
        </p:txBody>
      </p:sp>
      <p:sp>
        <p:nvSpPr>
          <p:cNvPr id="4" name="Foliennummernplatzhalter 3"/>
          <p:cNvSpPr>
            <a:spLocks noGrp="1"/>
          </p:cNvSpPr>
          <p:nvPr>
            <p:ph type="sldNum" sz="quarter" idx="5"/>
          </p:nvPr>
        </p:nvSpPr>
        <p:spPr/>
        <p:txBody>
          <a:bodyPr/>
          <a:lstStyle/>
          <a:p>
            <a:pPr>
              <a:defRPr/>
            </a:pPr>
            <a:fld id="{1CE11C9B-7E01-45BD-9EB5-5B06D45DC2EA}" type="slidenum">
              <a:rPr lang="de-DE" altLang="de-DE" smtClean="0"/>
              <a:pPr>
                <a:defRPr/>
              </a:pPr>
              <a:t>3</a:t>
            </a:fld>
            <a:endParaRPr lang="de-DE" altLang="de-DE" dirty="0"/>
          </a:p>
        </p:txBody>
      </p:sp>
    </p:spTree>
    <p:extLst>
      <p:ext uri="{BB962C8B-B14F-4D97-AF65-F5344CB8AC3E}">
        <p14:creationId xmlns:p14="http://schemas.microsoft.com/office/powerpoint/2010/main" val="421444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solidFill>
                  <a:schemeClr val="tx1"/>
                </a:solidFill>
              </a:rPr>
              <a:t>Johann Peter Frank verstarb 1821 an den Folgen eines Schlaganfalls- Ehrengrab auf dem Wiener Zentralfriedhof</a:t>
            </a:r>
          </a:p>
          <a:p>
            <a:endParaRPr lang="de-DE" dirty="0">
              <a:solidFill>
                <a:schemeClr val="tx1"/>
              </a:solidFill>
            </a:endParaRPr>
          </a:p>
          <a:p>
            <a:r>
              <a:rPr lang="de-DE" dirty="0">
                <a:solidFill>
                  <a:schemeClr val="tx1"/>
                </a:solidFill>
              </a:rPr>
              <a:t>1928 entdeckte Alexander Flemming das Penicillin</a:t>
            </a:r>
          </a:p>
          <a:p>
            <a:r>
              <a:rPr lang="de-DE" dirty="0">
                <a:solidFill>
                  <a:schemeClr val="tx1"/>
                </a:solidFill>
              </a:rPr>
              <a:t>Ignatz Semmelweis: 1818-1865- Studie zum Kindbettfieber </a:t>
            </a:r>
            <a:r>
              <a:rPr lang="de-DE" dirty="0"/>
              <a:t>1847/48 gilt heute als erster praktischer Fall von </a:t>
            </a:r>
            <a:r>
              <a:rPr lang="de-DE" dirty="0">
                <a:solidFill>
                  <a:schemeClr val="tx1"/>
                </a:solidFill>
                <a:hlinkClick r:id="rId3" tooltip="Evidenzbasierte Medizin">
                  <a:extLst>
                    <a:ext uri="{A12FA001-AC4F-418D-AE19-62706E023703}">
                      <ahyp:hlinkClr xmlns:ahyp="http://schemas.microsoft.com/office/drawing/2018/hyperlinkcolor" val="tx"/>
                    </a:ext>
                  </a:extLst>
                </a:hlinkClick>
              </a:rPr>
              <a:t>evidenzbasierter Medizin</a:t>
            </a:r>
            <a:endParaRPr lang="de-DE" dirty="0">
              <a:solidFill>
                <a:schemeClr val="tx1"/>
              </a:solidFill>
            </a:endParaRPr>
          </a:p>
          <a:p>
            <a:pPr defTabSz="917052">
              <a:defRPr/>
            </a:pPr>
            <a:r>
              <a:rPr lang="de-DE" b="0" dirty="0"/>
              <a:t>Schriftart: </a:t>
            </a:r>
            <a:r>
              <a:rPr lang="de-DE" b="0" dirty="0" err="1"/>
              <a:t>Chiller</a:t>
            </a:r>
            <a:endParaRPr lang="de-DE" b="0" dirty="0"/>
          </a:p>
          <a:p>
            <a:endParaRPr lang="de-DE" dirty="0">
              <a:solidFill>
                <a:schemeClr val="tx1"/>
              </a:solidFill>
            </a:endParaRPr>
          </a:p>
        </p:txBody>
      </p:sp>
      <p:sp>
        <p:nvSpPr>
          <p:cNvPr id="4" name="Foliennummernplatzhalter 3"/>
          <p:cNvSpPr>
            <a:spLocks noGrp="1"/>
          </p:cNvSpPr>
          <p:nvPr>
            <p:ph type="sldNum" sz="quarter" idx="5"/>
          </p:nvPr>
        </p:nvSpPr>
        <p:spPr/>
        <p:txBody>
          <a:bodyPr/>
          <a:lstStyle/>
          <a:p>
            <a:pPr>
              <a:defRPr/>
            </a:pPr>
            <a:fld id="{1CE11C9B-7E01-45BD-9EB5-5B06D45DC2EA}" type="slidenum">
              <a:rPr lang="de-DE" altLang="de-DE" smtClean="0"/>
              <a:pPr>
                <a:defRPr/>
              </a:pPr>
              <a:t>4</a:t>
            </a:fld>
            <a:endParaRPr lang="de-DE" altLang="de-DE" dirty="0"/>
          </a:p>
        </p:txBody>
      </p:sp>
    </p:spTree>
    <p:extLst>
      <p:ext uri="{BB962C8B-B14F-4D97-AF65-F5344CB8AC3E}">
        <p14:creationId xmlns:p14="http://schemas.microsoft.com/office/powerpoint/2010/main" val="663791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Gesundheitsministerkonferenz beschloss bereits in den 70er Jahren, dass das Gesetz auf Länderebene abgelöst werden soll. Erst 1979 löste Schleswig Holsten als erstes Bundesland das GVG ab. Als letztes Bundesland löste Hessen das GVG 2007 ab.</a:t>
            </a:r>
          </a:p>
        </p:txBody>
      </p:sp>
      <p:sp>
        <p:nvSpPr>
          <p:cNvPr id="4" name="Foliennummernplatzhalter 3"/>
          <p:cNvSpPr>
            <a:spLocks noGrp="1"/>
          </p:cNvSpPr>
          <p:nvPr>
            <p:ph type="sldNum" sz="quarter" idx="10"/>
          </p:nvPr>
        </p:nvSpPr>
        <p:spPr/>
        <p:txBody>
          <a:bodyPr/>
          <a:lstStyle/>
          <a:p>
            <a:pPr>
              <a:defRPr/>
            </a:pPr>
            <a:fld id="{1CE11C9B-7E01-45BD-9EB5-5B06D45DC2EA}" type="slidenum">
              <a:rPr lang="de-DE" altLang="de-DE" smtClean="0"/>
              <a:pPr>
                <a:defRPr/>
              </a:pPr>
              <a:t>5</a:t>
            </a:fld>
            <a:endParaRPr lang="de-DE" altLang="de-DE" dirty="0"/>
          </a:p>
        </p:txBody>
      </p:sp>
    </p:spTree>
    <p:extLst>
      <p:ext uri="{BB962C8B-B14F-4D97-AF65-F5344CB8AC3E}">
        <p14:creationId xmlns:p14="http://schemas.microsoft.com/office/powerpoint/2010/main" val="3332615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Liebe Studierende, sehr geehrte Damen und Herren,</a:t>
            </a:r>
          </a:p>
          <a:p>
            <a:r>
              <a:rPr lang="de-DE" dirty="0"/>
              <a:t>Ich begrüße Sie sehr herzlich zu meinem Vortrag zum öffentlichen Gesundheitsdienst. Letztes Jahr nannte ich meinen Vortrag noch „der ÖGD das unbekannte Wesen“. Das scheint mir nicht mehr zu passen, denn in Zeiten der noch andauernden Corona-Pandemie hat sicher jeder von Ihnen die herausragende Rolle des Gesundheitsamtes im Infektionsschutz realisiert und erlebt.</a:t>
            </a:r>
          </a:p>
        </p:txBody>
      </p:sp>
      <p:sp>
        <p:nvSpPr>
          <p:cNvPr id="4" name="Foliennummernplatzhalter 3"/>
          <p:cNvSpPr>
            <a:spLocks noGrp="1"/>
          </p:cNvSpPr>
          <p:nvPr>
            <p:ph type="sldNum" sz="quarter" idx="5"/>
          </p:nvPr>
        </p:nvSpPr>
        <p:spPr/>
        <p:txBody>
          <a:bodyPr/>
          <a:lstStyle/>
          <a:p>
            <a:pPr>
              <a:defRPr/>
            </a:pPr>
            <a:fld id="{1CE11C9B-7E01-45BD-9EB5-5B06D45DC2EA}" type="slidenum">
              <a:rPr lang="de-DE" altLang="de-DE" smtClean="0"/>
              <a:pPr>
                <a:defRPr/>
              </a:pPr>
              <a:t>6</a:t>
            </a:fld>
            <a:endParaRPr lang="de-DE" altLang="de-DE" dirty="0"/>
          </a:p>
        </p:txBody>
      </p:sp>
    </p:spTree>
    <p:extLst>
      <p:ext uri="{BB962C8B-B14F-4D97-AF65-F5344CB8AC3E}">
        <p14:creationId xmlns:p14="http://schemas.microsoft.com/office/powerpoint/2010/main" val="1734770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5513" y="746125"/>
            <a:ext cx="4975225" cy="3730625"/>
          </a:xfrm>
        </p:spPr>
      </p:sp>
      <p:sp>
        <p:nvSpPr>
          <p:cNvPr id="3" name="Notizenplatzhalter 2"/>
          <p:cNvSpPr>
            <a:spLocks noGrp="1"/>
          </p:cNvSpPr>
          <p:nvPr>
            <p:ph type="body" idx="1"/>
          </p:nvPr>
        </p:nvSpPr>
        <p:spPr/>
        <p:txBody>
          <a:bodyPr/>
          <a:lstStyle/>
          <a:p>
            <a:pPr defTabSz="958363">
              <a:spcBef>
                <a:spcPts val="419"/>
              </a:spcBef>
            </a:pPr>
            <a:r>
              <a:rPr lang="de-DE" sz="1300" dirty="0">
                <a:solidFill>
                  <a:srgbClr val="005578"/>
                </a:solidFill>
              </a:rPr>
              <a:t>In der Bevölkerung hat in Näherung jeder Arzt Expertenstatus – Ärzte haben hohe Reputation in der Bevölkerung; Unis haben hohe Reputation – hier müssen Standards eingehalten werden</a:t>
            </a:r>
          </a:p>
          <a:p>
            <a:pPr defTabSz="958363">
              <a:spcBef>
                <a:spcPts val="419"/>
              </a:spcBef>
            </a:pPr>
            <a:endParaRPr lang="de-DE" sz="1300" dirty="0">
              <a:solidFill>
                <a:srgbClr val="005578"/>
              </a:solidFill>
            </a:endParaRPr>
          </a:p>
          <a:p>
            <a:r>
              <a:rPr lang="de-DE" sz="1300" dirty="0">
                <a:solidFill>
                  <a:srgbClr val="005578"/>
                </a:solidFill>
              </a:rPr>
              <a:t>Aufgabe auch der Ärztekammern, hier Klarstellungen zu machen?</a:t>
            </a:r>
          </a:p>
          <a:p>
            <a:endParaRPr lang="de-DE" sz="1300" dirty="0">
              <a:solidFill>
                <a:srgbClr val="005578"/>
              </a:solidFill>
            </a:endParaRPr>
          </a:p>
          <a:p>
            <a:r>
              <a:rPr lang="de-DE" sz="1300" dirty="0" err="1">
                <a:solidFill>
                  <a:srgbClr val="005578"/>
                </a:solidFill>
              </a:rPr>
              <a:t>BzGA</a:t>
            </a:r>
            <a:r>
              <a:rPr lang="de-DE" sz="1300" dirty="0">
                <a:solidFill>
                  <a:srgbClr val="005578"/>
                </a:solidFill>
              </a:rPr>
              <a:t> war nicht sehr präsent in der Krise: wird neu aufgestellt – soziale Medien, Wissenschaftskommunikation</a:t>
            </a:r>
          </a:p>
          <a:p>
            <a:endParaRPr lang="de-DE" sz="1300" dirty="0">
              <a:solidFill>
                <a:srgbClr val="005578"/>
              </a:solidFill>
            </a:endParaRPr>
          </a:p>
          <a:p>
            <a:endParaRPr lang="de-DE" sz="1300" dirty="0">
              <a:solidFill>
                <a:srgbClr val="005578"/>
              </a:solidFill>
            </a:endParaRPr>
          </a:p>
          <a:p>
            <a:r>
              <a:rPr lang="de-DE" dirty="0" err="1"/>
              <a:t>FunFact</a:t>
            </a:r>
            <a:r>
              <a:rPr lang="de-DE" dirty="0"/>
              <a:t>: gut die Hälfte der weltweit registrierten </a:t>
            </a:r>
            <a:r>
              <a:rPr lang="de-DE" dirty="0" err="1"/>
              <a:t>PostVac</a:t>
            </a:r>
            <a:r>
              <a:rPr lang="de-DE" dirty="0"/>
              <a:t>-Fälle sind aus Deutschland</a:t>
            </a:r>
          </a:p>
          <a:p>
            <a:r>
              <a:rPr lang="de-DE" dirty="0"/>
              <a:t>https://www.aerzteblatt.de/nachrichten/144300/Post-Vac-Syndrom-Mehr-als-die-Haelfte-der-weltweiten-Faelle-in-Deutschland-registriert</a:t>
            </a:r>
          </a:p>
          <a:p>
            <a:endParaRPr lang="de-DE" dirty="0"/>
          </a:p>
          <a:p>
            <a:endParaRPr lang="de-DE" dirty="0"/>
          </a:p>
        </p:txBody>
      </p:sp>
    </p:spTree>
    <p:extLst>
      <p:ext uri="{BB962C8B-B14F-4D97-AF65-F5344CB8AC3E}">
        <p14:creationId xmlns:p14="http://schemas.microsoft.com/office/powerpoint/2010/main" val="1201629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Liebe Studierende, sehr geehrte Damen und Herren,</a:t>
            </a:r>
          </a:p>
          <a:p>
            <a:r>
              <a:rPr lang="de-DE" dirty="0"/>
              <a:t>Ich begrüße Sie sehr herzlich zu meinem Vortrag zum öffentlichen Gesundheitsdienst. Letztes Jahr nannte ich meinen Vortrag noch „der ÖGD das unbekannte Wesen“. Das scheint mir nicht mehr zu passen, denn in Zeiten der noch andauernden Corona-Pandemie hat sicher jeder von Ihnen die herausragende Rolle des Gesundheitsamtes im Infektionsschutz realisiert und erlebt.</a:t>
            </a:r>
          </a:p>
        </p:txBody>
      </p:sp>
      <p:sp>
        <p:nvSpPr>
          <p:cNvPr id="4" name="Foliennummernplatzhalter 3"/>
          <p:cNvSpPr>
            <a:spLocks noGrp="1"/>
          </p:cNvSpPr>
          <p:nvPr>
            <p:ph type="sldNum" sz="quarter" idx="5"/>
          </p:nvPr>
        </p:nvSpPr>
        <p:spPr/>
        <p:txBody>
          <a:bodyPr/>
          <a:lstStyle/>
          <a:p>
            <a:pPr>
              <a:defRPr/>
            </a:pPr>
            <a:fld id="{1CE11C9B-7E01-45BD-9EB5-5B06D45DC2EA}" type="slidenum">
              <a:rPr lang="de-DE" altLang="de-DE" smtClean="0"/>
              <a:pPr>
                <a:defRPr/>
              </a:pPr>
              <a:t>19</a:t>
            </a:fld>
            <a:endParaRPr lang="de-DE" altLang="de-DE" dirty="0"/>
          </a:p>
        </p:txBody>
      </p:sp>
    </p:spTree>
    <p:extLst>
      <p:ext uri="{BB962C8B-B14F-4D97-AF65-F5344CB8AC3E}">
        <p14:creationId xmlns:p14="http://schemas.microsoft.com/office/powerpoint/2010/main" val="649739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rgbClr val="FFF5D5"/>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25127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1289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1816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1816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9060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exteseite">
    <p:spTree>
      <p:nvGrpSpPr>
        <p:cNvPr id="1" name=""/>
        <p:cNvGrpSpPr/>
        <p:nvPr/>
      </p:nvGrpSpPr>
      <p:grpSpPr>
        <a:xfrm>
          <a:off x="0" y="0"/>
          <a:ext cx="0" cy="0"/>
          <a:chOff x="0" y="0"/>
          <a:chExt cx="0" cy="0"/>
        </a:xfrm>
      </p:grpSpPr>
      <p:sp>
        <p:nvSpPr>
          <p:cNvPr id="60" name="Linie"/>
          <p:cNvSpPr/>
          <p:nvPr/>
        </p:nvSpPr>
        <p:spPr>
          <a:xfrm>
            <a:off x="669890" y="6410602"/>
            <a:ext cx="8106310" cy="1"/>
          </a:xfrm>
          <a:prstGeom prst="line">
            <a:avLst/>
          </a:prstGeom>
          <a:ln w="25400">
            <a:solidFill>
              <a:schemeClr val="accent1"/>
            </a:solidFill>
          </a:ln>
          <a:effectLst>
            <a:outerShdw blurRad="38100" dist="20000" dir="5400000" rotWithShape="0">
              <a:srgbClr val="000000">
                <a:alpha val="38000"/>
              </a:srgbClr>
            </a:outerShdw>
          </a:effectLst>
        </p:spPr>
        <p:txBody>
          <a:bodyPr lIns="24116" rIns="24116"/>
          <a:lstStyle/>
          <a:p>
            <a:endParaRPr sz="1266" dirty="0"/>
          </a:p>
        </p:txBody>
      </p:sp>
      <p:pic>
        <p:nvPicPr>
          <p:cNvPr id="61" name="Grafik 2" descr="Grafik 2"/>
          <p:cNvPicPr>
            <a:picLocks noChangeAspect="1"/>
          </p:cNvPicPr>
          <p:nvPr/>
        </p:nvPicPr>
        <p:blipFill>
          <a:blip r:embed="rId2"/>
          <a:srcRect l="13826" r="8316"/>
          <a:stretch>
            <a:fillRect/>
          </a:stretch>
        </p:blipFill>
        <p:spPr>
          <a:xfrm>
            <a:off x="7729774" y="5992237"/>
            <a:ext cx="839006" cy="811993"/>
          </a:xfrm>
          <a:prstGeom prst="rect">
            <a:avLst/>
          </a:prstGeom>
          <a:ln w="12700">
            <a:miter lim="400000"/>
          </a:ln>
        </p:spPr>
      </p:pic>
      <p:sp>
        <p:nvSpPr>
          <p:cNvPr id="62" name="Rectangle 1"/>
          <p:cNvSpPr txBox="1">
            <a:spLocks noGrp="1"/>
          </p:cNvSpPr>
          <p:nvPr>
            <p:ph type="body" idx="21"/>
          </p:nvPr>
        </p:nvSpPr>
        <p:spPr>
          <a:xfrm>
            <a:off x="669891" y="-1853486"/>
            <a:ext cx="7824342" cy="9369616"/>
          </a:xfrm>
          <a:prstGeom prst="rect">
            <a:avLst/>
          </a:prstGeom>
        </p:spPr>
        <p:txBody>
          <a:bodyPr lIns="0" tIns="0" rIns="0" bIns="0" anchor="ctr">
            <a:spAutoFit/>
          </a:bodyPr>
          <a:lstStyle>
            <a:lvl1pPr marL="158666" indent="-158666" algn="l">
              <a:lnSpc>
                <a:spcPct val="120000"/>
              </a:lnSpc>
              <a:buSzPct val="100000"/>
              <a:buChar char="•"/>
              <a:defRPr sz="3000">
                <a:solidFill>
                  <a:srgbClr val="005596"/>
                </a:solidFill>
              </a:defRPr>
            </a:lvl1pPr>
          </a:lstStyle>
          <a:p>
            <a:pPr marL="300789" indent="-300789" algn="l">
              <a:lnSpc>
                <a:spcPct val="120000"/>
              </a:lnSpc>
              <a:buSzPct val="100000"/>
              <a:buChar char="•"/>
              <a:defRPr sz="3000">
                <a:solidFill>
                  <a:srgbClr val="005596"/>
                </a:solidFill>
              </a:defRPr>
            </a:pPr>
            <a:r>
              <a:t>Dies ist die Folgeseite eines reinen Textcharts. </a:t>
            </a:r>
            <a:br/>
            <a:r>
              <a:t>Überschrift und Unterüberschrift entfallen. </a:t>
            </a:r>
          </a:p>
          <a:p>
            <a:pPr marL="300789" indent="-300789" algn="l">
              <a:lnSpc>
                <a:spcPct val="120000"/>
              </a:lnSpc>
              <a:buSzPct val="100000"/>
              <a:buChar char="•"/>
              <a:defRPr sz="3000">
                <a:solidFill>
                  <a:srgbClr val="005596"/>
                </a:solidFill>
              </a:defRPr>
            </a:pPr>
            <a:endParaRPr/>
          </a:p>
          <a:p>
            <a:pPr marL="300789" indent="-300789" algn="l">
              <a:lnSpc>
                <a:spcPct val="120000"/>
              </a:lnSpc>
              <a:buSzPct val="100000"/>
              <a:buChar char="•"/>
              <a:defRPr sz="3000">
                <a:solidFill>
                  <a:srgbClr val="005596"/>
                </a:solidFill>
              </a:defRPr>
            </a:pPr>
            <a:r>
              <a:t>Statt dessen sind unterschiedlich lange Textblöcke zu sehen.</a:t>
            </a:r>
          </a:p>
          <a:p>
            <a:pPr marL="300789" indent="-300789" algn="l">
              <a:lnSpc>
                <a:spcPct val="120000"/>
              </a:lnSpc>
              <a:buSzPct val="100000"/>
              <a:buChar char="•"/>
              <a:defRPr sz="3000">
                <a:solidFill>
                  <a:srgbClr val="005596"/>
                </a:solidFill>
              </a:defRPr>
            </a:pPr>
            <a:endParaRPr/>
          </a:p>
          <a:p>
            <a:pPr marL="300789" indent="-300789" algn="l">
              <a:lnSpc>
                <a:spcPct val="120000"/>
              </a:lnSpc>
              <a:buSzPct val="100000"/>
              <a:buChar char="•"/>
              <a:defRPr sz="3000">
                <a:solidFill>
                  <a:srgbClr val="005596"/>
                </a:solidFill>
              </a:defRPr>
            </a:pPr>
            <a:r>
              <a:t>Dieser Blindtext läuft über mehr als zwei lange Zeilen </a:t>
            </a:r>
            <a:br/>
            <a:r>
              <a:t>hinweg, um die verschiedenen Möglichkeiten optisch und  </a:t>
            </a:r>
            <a:br/>
            <a:r>
              <a:t>grafisch zu zeigen.</a:t>
            </a:r>
          </a:p>
          <a:p>
            <a:pPr marL="300789" indent="-300789" algn="l">
              <a:lnSpc>
                <a:spcPct val="120000"/>
              </a:lnSpc>
              <a:buSzPct val="100000"/>
              <a:buChar char="•"/>
              <a:defRPr sz="3000">
                <a:solidFill>
                  <a:srgbClr val="005596"/>
                </a:solidFill>
              </a:defRPr>
            </a:pPr>
            <a:endParaRPr/>
          </a:p>
          <a:p>
            <a:pPr marL="300789" indent="-300789" algn="l">
              <a:lnSpc>
                <a:spcPct val="120000"/>
              </a:lnSpc>
              <a:buSzPct val="100000"/>
              <a:buChar char="•"/>
              <a:defRPr sz="3000">
                <a:solidFill>
                  <a:srgbClr val="005596"/>
                </a:solidFill>
              </a:defRPr>
            </a:pPr>
            <a:r>
              <a:t>Hier steht Blindtext als Beispiel für ein reines Textchart. </a:t>
            </a:r>
            <a:br/>
            <a:r>
              <a:t>Der Text läuft hier beispielsweise über zwei Zeilen.</a:t>
            </a:r>
          </a:p>
        </p:txBody>
      </p:sp>
      <p:sp>
        <p:nvSpPr>
          <p:cNvPr id="63" name="Foliennummer"/>
          <p:cNvSpPr txBox="1">
            <a:spLocks noGrp="1"/>
          </p:cNvSpPr>
          <p:nvPr>
            <p:ph type="sldNum" sz="quarter" idx="2"/>
          </p:nvPr>
        </p:nvSpPr>
        <p:spPr>
          <a:xfrm>
            <a:off x="633382" y="6473542"/>
            <a:ext cx="196758" cy="174590"/>
          </a:xfrm>
          <a:prstGeom prst="rect">
            <a:avLst/>
          </a:prstGeom>
        </p:spPr>
        <p:txBody>
          <a:bodyPr/>
          <a:lstStyle/>
          <a:p>
            <a:fld id="{86CB4B4D-7CA3-9044-876B-883B54F8677D}" type="slidenum">
              <a:t>‹Nr.›</a:t>
            </a:fld>
            <a:endParaRPr dirty="0"/>
          </a:p>
        </p:txBody>
      </p:sp>
    </p:spTree>
    <p:extLst>
      <p:ext uri="{BB962C8B-B14F-4D97-AF65-F5344CB8AC3E}">
        <p14:creationId xmlns:p14="http://schemas.microsoft.com/office/powerpoint/2010/main" val="19316532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30728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9376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8535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91745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60328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86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041727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421010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D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Klicken Sie, um das Titelformat zu bearbeiten</a:t>
            </a:r>
          </a:p>
        </p:txBody>
      </p:sp>
      <p:sp>
        <p:nvSpPr>
          <p:cNvPr id="1027" name="Rectangle 3"/>
          <p:cNvSpPr>
            <a:spLocks noGrp="1" noChangeArrowheads="1"/>
          </p:cNvSpPr>
          <p:nvPr>
            <p:ph type="body" idx="1"/>
          </p:nvPr>
        </p:nvSpPr>
        <p:spPr bwMode="auto">
          <a:xfrm>
            <a:off x="685800" y="1981200"/>
            <a:ext cx="7772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0" name="Text Box 13"/>
          <p:cNvSpPr txBox="1">
            <a:spLocks noChangeArrowheads="1"/>
          </p:cNvSpPr>
          <p:nvPr userDrawn="1"/>
        </p:nvSpPr>
        <p:spPr bwMode="auto">
          <a:xfrm>
            <a:off x="3581400" y="6534150"/>
            <a:ext cx="1524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charset="0"/>
              </a:defRPr>
            </a:lvl1pPr>
            <a:lvl2pPr marL="742950" indent="-285750" eaLnBrk="0" hangingPunct="0">
              <a:defRPr sz="2400" b="1">
                <a:solidFill>
                  <a:schemeClr val="tx1"/>
                </a:solidFill>
                <a:latin typeface="Times New Roman" charset="0"/>
              </a:defRPr>
            </a:lvl2pPr>
            <a:lvl3pPr marL="1143000" indent="-228600" eaLnBrk="0" hangingPunct="0">
              <a:defRPr sz="2400" b="1">
                <a:solidFill>
                  <a:schemeClr val="tx1"/>
                </a:solidFill>
                <a:latin typeface="Times New Roman" charset="0"/>
              </a:defRPr>
            </a:lvl3pPr>
            <a:lvl4pPr marL="1600200" indent="-228600" eaLnBrk="0" hangingPunct="0">
              <a:defRPr sz="2400" b="1">
                <a:solidFill>
                  <a:schemeClr val="tx1"/>
                </a:solidFill>
                <a:latin typeface="Times New Roman" charset="0"/>
              </a:defRPr>
            </a:lvl4pPr>
            <a:lvl5pPr marL="2057400" indent="-228600" eaLnBrk="0" hangingPunct="0">
              <a:defRPr sz="2400" b="1">
                <a:solidFill>
                  <a:schemeClr val="tx1"/>
                </a:solidFill>
                <a:latin typeface="Times New Roman" charset="0"/>
              </a:defRPr>
            </a:lvl5pPr>
            <a:lvl6pPr marL="2514600" indent="-228600" eaLnBrk="0" fontAlgn="base" hangingPunct="0">
              <a:spcBef>
                <a:spcPct val="0"/>
              </a:spcBef>
              <a:spcAft>
                <a:spcPct val="0"/>
              </a:spcAft>
              <a:defRPr sz="2400" b="1">
                <a:solidFill>
                  <a:schemeClr val="tx1"/>
                </a:solidFill>
                <a:latin typeface="Times New Roman" charset="0"/>
              </a:defRPr>
            </a:lvl6pPr>
            <a:lvl7pPr marL="2971800" indent="-228600" eaLnBrk="0" fontAlgn="base" hangingPunct="0">
              <a:spcBef>
                <a:spcPct val="0"/>
              </a:spcBef>
              <a:spcAft>
                <a:spcPct val="0"/>
              </a:spcAft>
              <a:defRPr sz="2400" b="1">
                <a:solidFill>
                  <a:schemeClr val="tx1"/>
                </a:solidFill>
                <a:latin typeface="Times New Roman" charset="0"/>
              </a:defRPr>
            </a:lvl7pPr>
            <a:lvl8pPr marL="3429000" indent="-228600" eaLnBrk="0" fontAlgn="base" hangingPunct="0">
              <a:spcBef>
                <a:spcPct val="0"/>
              </a:spcBef>
              <a:spcAft>
                <a:spcPct val="0"/>
              </a:spcAft>
              <a:defRPr sz="2400" b="1">
                <a:solidFill>
                  <a:schemeClr val="tx1"/>
                </a:solidFill>
                <a:latin typeface="Times New Roman" charset="0"/>
              </a:defRPr>
            </a:lvl8pPr>
            <a:lvl9pPr marL="3886200" indent="-228600" eaLnBrk="0" fontAlgn="base" hangingPunct="0">
              <a:spcBef>
                <a:spcPct val="0"/>
              </a:spcBef>
              <a:spcAft>
                <a:spcPct val="0"/>
              </a:spcAft>
              <a:defRPr sz="2400" b="1">
                <a:solidFill>
                  <a:schemeClr val="tx1"/>
                </a:solidFill>
                <a:latin typeface="Times New Roman" charset="0"/>
              </a:defRPr>
            </a:lvl9pPr>
          </a:lstStyle>
          <a:p>
            <a:pPr eaLnBrk="1" hangingPunct="1">
              <a:spcBef>
                <a:spcPct val="50000"/>
              </a:spcBef>
              <a:defRPr/>
            </a:pPr>
            <a:fld id="{557C193F-1615-44FB-BDB3-18287C112BBE}" type="datetime1">
              <a:rPr lang="de-DE" altLang="de-DE" sz="1000" b="0" smtClean="0">
                <a:latin typeface="Arial" charset="0"/>
              </a:rPr>
              <a:pPr eaLnBrk="1" hangingPunct="1">
                <a:spcBef>
                  <a:spcPct val="50000"/>
                </a:spcBef>
                <a:defRPr/>
              </a:pPr>
              <a:t>26.09.2024</a:t>
            </a:fld>
            <a:r>
              <a:rPr lang="de-DE" altLang="de-DE" sz="1000" b="0" dirty="0">
                <a:latin typeface="Arial" charset="0"/>
              </a:rPr>
              <a:t> – Folie </a:t>
            </a:r>
            <a:fld id="{BF0CB693-C2AF-47FE-9529-A45DDAAA4373}" type="slidenum">
              <a:rPr lang="de-DE" altLang="de-DE" sz="1000" b="0" smtClean="0">
                <a:latin typeface="Arial" charset="0"/>
              </a:rPr>
              <a:pPr eaLnBrk="1" hangingPunct="1">
                <a:spcBef>
                  <a:spcPct val="50000"/>
                </a:spcBef>
                <a:defRPr/>
              </a:pPr>
              <a:t>‹Nr.›</a:t>
            </a:fld>
            <a:r>
              <a:rPr lang="de-DE" altLang="de-DE" sz="1000" b="0" dirty="0">
                <a:latin typeface="Arial" charset="0"/>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a:xfrm>
            <a:off x="251520" y="836712"/>
            <a:ext cx="8422741" cy="2202334"/>
          </a:xfrm>
        </p:spPr>
        <p:txBody>
          <a:bodyPr/>
          <a:lstStyle/>
          <a:p>
            <a:r>
              <a:rPr lang="de-DE" altLang="de-DE" dirty="0"/>
              <a:t>Das Gesundheitsamt</a:t>
            </a:r>
            <a:br>
              <a:rPr lang="de-DE" altLang="de-DE" dirty="0"/>
            </a:br>
            <a:r>
              <a:rPr lang="de-DE" altLang="de-DE" dirty="0"/>
              <a:t>woher kommen wir? wo stehen wir? </a:t>
            </a:r>
            <a:br>
              <a:rPr lang="de-DE" altLang="de-DE" dirty="0"/>
            </a:br>
            <a:r>
              <a:rPr lang="de-DE" altLang="de-DE" dirty="0"/>
              <a:t>wohin </a:t>
            </a:r>
            <a:r>
              <a:rPr lang="de-DE" altLang="de-DE" strike="sngStrike" dirty="0"/>
              <a:t>wollen</a:t>
            </a:r>
            <a:r>
              <a:rPr lang="de-DE" altLang="de-DE" dirty="0"/>
              <a:t>, </a:t>
            </a:r>
            <a:r>
              <a:rPr lang="de-DE" altLang="de-DE" strike="sngStrike" dirty="0"/>
              <a:t>sollen</a:t>
            </a:r>
            <a:r>
              <a:rPr lang="de-DE" altLang="de-DE" dirty="0"/>
              <a:t>, </a:t>
            </a:r>
            <a:r>
              <a:rPr lang="de-DE" altLang="de-DE" dirty="0" err="1"/>
              <a:t>könn</a:t>
            </a:r>
            <a:r>
              <a:rPr lang="de-DE" altLang="de-DE" dirty="0"/>
              <a:t>(t)en wir</a:t>
            </a:r>
            <a:endParaRPr lang="de-DE" altLang="de-DE" sz="4800" dirty="0"/>
          </a:p>
        </p:txBody>
      </p:sp>
      <p:sp>
        <p:nvSpPr>
          <p:cNvPr id="2051" name="Untertitel 2"/>
          <p:cNvSpPr>
            <a:spLocks noGrp="1"/>
          </p:cNvSpPr>
          <p:nvPr>
            <p:ph type="subTitle" idx="1"/>
          </p:nvPr>
        </p:nvSpPr>
        <p:spPr>
          <a:xfrm>
            <a:off x="251520" y="3429000"/>
            <a:ext cx="8640960" cy="2088232"/>
          </a:xfrm>
        </p:spPr>
        <p:txBody>
          <a:bodyPr/>
          <a:lstStyle/>
          <a:p>
            <a:r>
              <a:rPr lang="de-DE" altLang="de-DE" sz="2800" dirty="0"/>
              <a:t>Vortrag und Diskussionsanregung</a:t>
            </a:r>
          </a:p>
          <a:p>
            <a:r>
              <a:rPr lang="de-DE" altLang="de-DE" sz="2800" dirty="0"/>
              <a:t>Im Rahmen der Mitgliederversammlung des Berufsverbandes der Hygieneinspektoren BW e.V.</a:t>
            </a:r>
          </a:p>
          <a:p>
            <a:r>
              <a:rPr lang="de-DE" altLang="de-DE" sz="2800" dirty="0"/>
              <a:t>Am 27.09.2024</a:t>
            </a:r>
          </a:p>
        </p:txBody>
      </p:sp>
      <p:sp>
        <p:nvSpPr>
          <p:cNvPr id="2052" name="Textfeld 3"/>
          <p:cNvSpPr txBox="1">
            <a:spLocks noChangeArrowheads="1"/>
          </p:cNvSpPr>
          <p:nvPr/>
        </p:nvSpPr>
        <p:spPr bwMode="auto">
          <a:xfrm>
            <a:off x="1975057" y="5559623"/>
            <a:ext cx="5256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de-DE" altLang="de-DE" sz="2400" b="0" dirty="0"/>
              <a:t>von Dr. Karlin Stark</a:t>
            </a:r>
          </a:p>
        </p:txBody>
      </p:sp>
    </p:spTree>
    <p:extLst>
      <p:ext uri="{BB962C8B-B14F-4D97-AF65-F5344CB8AC3E}">
        <p14:creationId xmlns:p14="http://schemas.microsoft.com/office/powerpoint/2010/main" val="1369880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b="1" dirty="0">
                <a:latin typeface="Arial Unicode MS" panose="020B0604020202020204" pitchFamily="34" charset="-128"/>
                <a:ea typeface="Arial Unicode MS" panose="020B0604020202020204" pitchFamily="34" charset="-128"/>
                <a:cs typeface="Arial Unicode MS" panose="020B0604020202020204" pitchFamily="34" charset="-128"/>
              </a:rPr>
              <a:t>Bevölkerungsmedizin versus</a:t>
            </a:r>
            <a:br>
              <a:rPr lang="de-DE" sz="3600" b="1" dirty="0">
                <a:latin typeface="Arial Unicode MS" panose="020B0604020202020204" pitchFamily="34" charset="-128"/>
                <a:ea typeface="Arial Unicode MS" panose="020B0604020202020204" pitchFamily="34" charset="-128"/>
                <a:cs typeface="Arial Unicode MS" panose="020B0604020202020204" pitchFamily="34" charset="-128"/>
              </a:rPr>
            </a:br>
            <a:r>
              <a:rPr lang="de-DE" sz="3600" b="1" dirty="0">
                <a:latin typeface="Arial Unicode MS" panose="020B0604020202020204" pitchFamily="34" charset="-128"/>
                <a:ea typeface="Arial Unicode MS" panose="020B0604020202020204" pitchFamily="34" charset="-128"/>
                <a:cs typeface="Arial Unicode MS" panose="020B0604020202020204" pitchFamily="34" charset="-128"/>
              </a:rPr>
              <a:t>Individualmedizin (3)</a:t>
            </a:r>
          </a:p>
        </p:txBody>
      </p:sp>
      <p:pic>
        <p:nvPicPr>
          <p:cNvPr id="3" name="Grafik 2">
            <a:extLst>
              <a:ext uri="{FF2B5EF4-FFF2-40B4-BE49-F238E27FC236}">
                <a16:creationId xmlns:a16="http://schemas.microsoft.com/office/drawing/2014/main" id="{5EFC630E-483F-44BD-A390-DC129C4E3D9C}"/>
              </a:ext>
            </a:extLst>
          </p:cNvPr>
          <p:cNvPicPr>
            <a:picLocks noChangeAspect="1"/>
          </p:cNvPicPr>
          <p:nvPr/>
        </p:nvPicPr>
        <p:blipFill>
          <a:blip r:embed="rId2"/>
          <a:stretch>
            <a:fillRect/>
          </a:stretch>
        </p:blipFill>
        <p:spPr>
          <a:xfrm>
            <a:off x="827584" y="1958258"/>
            <a:ext cx="7488832" cy="3776059"/>
          </a:xfrm>
          <a:prstGeom prst="rect">
            <a:avLst/>
          </a:prstGeom>
        </p:spPr>
      </p:pic>
    </p:spTree>
    <p:extLst>
      <p:ext uri="{BB962C8B-B14F-4D97-AF65-F5344CB8AC3E}">
        <p14:creationId xmlns:p14="http://schemas.microsoft.com/office/powerpoint/2010/main" val="682298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CD13A7F-3CDC-4A98-83FF-F51DB869120C}"/>
              </a:ext>
            </a:extLst>
          </p:cNvPr>
          <p:cNvSpPr>
            <a:spLocks noGrp="1"/>
          </p:cNvSpPr>
          <p:nvPr>
            <p:ph sz="half" idx="1"/>
          </p:nvPr>
        </p:nvSpPr>
        <p:spPr>
          <a:xfrm>
            <a:off x="1043608" y="2136706"/>
            <a:ext cx="3239729" cy="3767397"/>
          </a:xfrm>
          <a:ln>
            <a:solidFill>
              <a:schemeClr val="accent1"/>
            </a:solidFill>
          </a:ln>
        </p:spPr>
        <p:txBody>
          <a:bodyPr/>
          <a:lstStyle/>
          <a:p>
            <a:pPr marL="0" indent="0">
              <a:buNone/>
            </a:pPr>
            <a:r>
              <a:rPr lang="de-DE" sz="2000" b="1" dirty="0">
                <a:latin typeface="Century Gothic" panose="020B0502020202020204" pitchFamily="34" charset="0"/>
              </a:rPr>
              <a:t>Individualmedizin</a:t>
            </a:r>
            <a:br>
              <a:rPr lang="de-DE" sz="2000" b="1" dirty="0">
                <a:latin typeface="Century Gothic" panose="020B0502020202020204" pitchFamily="34" charset="0"/>
              </a:rPr>
            </a:br>
            <a:endParaRPr lang="de-DE" sz="2000" b="1" dirty="0">
              <a:latin typeface="Century Gothic" panose="020B0502020202020204" pitchFamily="34" charset="0"/>
            </a:endParaRPr>
          </a:p>
          <a:p>
            <a:pPr>
              <a:buFont typeface="Wingdings" panose="05000000000000000000" pitchFamily="2" charset="2"/>
              <a:buChar char="Ø"/>
            </a:pPr>
            <a:r>
              <a:rPr lang="de-DE" sz="1800" dirty="0">
                <a:latin typeface="Century Gothic" panose="020B0502020202020204" pitchFamily="34" charset="0"/>
              </a:rPr>
              <a:t>Auswirkung von Gesundheitsstörungen auf eine einzelne Person</a:t>
            </a:r>
          </a:p>
          <a:p>
            <a:pPr>
              <a:buFont typeface="Wingdings" panose="05000000000000000000" pitchFamily="2" charset="2"/>
              <a:buChar char="Ø"/>
            </a:pPr>
            <a:r>
              <a:rPr lang="de-DE" sz="1800" dirty="0">
                <a:latin typeface="Century Gothic" panose="020B0502020202020204" pitchFamily="34" charset="0"/>
              </a:rPr>
              <a:t>Maßnahmen zur Behandlung von individuellen Erkrankungen</a:t>
            </a:r>
          </a:p>
          <a:p>
            <a:pPr>
              <a:buFont typeface="Wingdings" panose="05000000000000000000" pitchFamily="2" charset="2"/>
              <a:buChar char="Ø"/>
            </a:pPr>
            <a:r>
              <a:rPr lang="de-DE" sz="1800" dirty="0">
                <a:latin typeface="Century Gothic" panose="020B0502020202020204" pitchFamily="34" charset="0"/>
              </a:rPr>
              <a:t>Abrechnung über Krankenkassen oder privat</a:t>
            </a:r>
          </a:p>
          <a:p>
            <a:pPr>
              <a:buFont typeface="Wingdings" panose="05000000000000000000" pitchFamily="2" charset="2"/>
              <a:buChar char="Ø"/>
            </a:pPr>
            <a:endParaRPr lang="de-DE" dirty="0"/>
          </a:p>
        </p:txBody>
      </p:sp>
      <p:sp>
        <p:nvSpPr>
          <p:cNvPr id="4" name="Inhaltsplatzhalter 3">
            <a:extLst>
              <a:ext uri="{FF2B5EF4-FFF2-40B4-BE49-F238E27FC236}">
                <a16:creationId xmlns:a16="http://schemas.microsoft.com/office/drawing/2014/main" id="{D4A466F8-7B77-4AA6-B193-BF44AF9E0847}"/>
              </a:ext>
            </a:extLst>
          </p:cNvPr>
          <p:cNvSpPr>
            <a:spLocks noGrp="1"/>
          </p:cNvSpPr>
          <p:nvPr>
            <p:ph sz="half" idx="2"/>
          </p:nvPr>
        </p:nvSpPr>
        <p:spPr>
          <a:xfrm>
            <a:off x="4877501" y="2136706"/>
            <a:ext cx="3239729" cy="3767397"/>
          </a:xfrm>
          <a:ln>
            <a:solidFill>
              <a:schemeClr val="accent1"/>
            </a:solidFill>
          </a:ln>
        </p:spPr>
        <p:txBody>
          <a:bodyPr/>
          <a:lstStyle/>
          <a:p>
            <a:pPr marL="0" indent="0">
              <a:buNone/>
            </a:pPr>
            <a:r>
              <a:rPr lang="de-DE" sz="2000" b="1" dirty="0">
                <a:latin typeface="Century Gothic" panose="020B0502020202020204" pitchFamily="34" charset="0"/>
              </a:rPr>
              <a:t>Bevölkerungsmedizin</a:t>
            </a:r>
            <a:br>
              <a:rPr lang="de-DE" sz="2000" b="1" dirty="0">
                <a:latin typeface="Century Gothic" panose="020B0502020202020204" pitchFamily="34" charset="0"/>
              </a:rPr>
            </a:br>
            <a:endParaRPr lang="de-DE" sz="2000" b="1" dirty="0">
              <a:latin typeface="Century Gothic" panose="020B0502020202020204" pitchFamily="34" charset="0"/>
            </a:endParaRPr>
          </a:p>
          <a:p>
            <a:pPr>
              <a:buFont typeface="Wingdings" panose="05000000000000000000" pitchFamily="2" charset="2"/>
              <a:buChar char="Ø"/>
            </a:pPr>
            <a:r>
              <a:rPr lang="de-DE" sz="1800" dirty="0">
                <a:latin typeface="Century Gothic" panose="020B0502020202020204" pitchFamily="34" charset="0"/>
              </a:rPr>
              <a:t>Auswirkung von Gesundheitsstörungen auf die Bevölkerung</a:t>
            </a:r>
          </a:p>
          <a:p>
            <a:pPr>
              <a:buFont typeface="Wingdings" panose="05000000000000000000" pitchFamily="2" charset="2"/>
              <a:buChar char="Ø"/>
            </a:pPr>
            <a:r>
              <a:rPr lang="de-DE" sz="1800" dirty="0">
                <a:latin typeface="Century Gothic" panose="020B0502020202020204" pitchFamily="34" charset="0"/>
              </a:rPr>
              <a:t>Maßnahmen und Empfehlungen zur Verbesserung der Gesamtsituation</a:t>
            </a:r>
          </a:p>
          <a:p>
            <a:pPr>
              <a:buFont typeface="Wingdings" panose="05000000000000000000" pitchFamily="2" charset="2"/>
              <a:buChar char="Ø"/>
            </a:pPr>
            <a:r>
              <a:rPr lang="de-DE" sz="1800" dirty="0">
                <a:latin typeface="Century Gothic" panose="020B0502020202020204" pitchFamily="34" charset="0"/>
              </a:rPr>
              <a:t>Staatlicher Auftrag, Finanzierung über die öffentliche Hand</a:t>
            </a:r>
          </a:p>
        </p:txBody>
      </p:sp>
      <p:sp>
        <p:nvSpPr>
          <p:cNvPr id="6" name="Titel 1">
            <a:extLst>
              <a:ext uri="{FF2B5EF4-FFF2-40B4-BE49-F238E27FC236}">
                <a16:creationId xmlns:a16="http://schemas.microsoft.com/office/drawing/2014/main" id="{66A025E1-1D7A-436D-B2A0-FE4244AC4E6E}"/>
              </a:ext>
            </a:extLst>
          </p:cNvPr>
          <p:cNvSpPr>
            <a:spLocks noGrp="1"/>
          </p:cNvSpPr>
          <p:nvPr>
            <p:ph type="title"/>
          </p:nvPr>
        </p:nvSpPr>
        <p:spPr>
          <a:xfrm>
            <a:off x="685800" y="609600"/>
            <a:ext cx="7772400" cy="1143000"/>
          </a:xfrm>
        </p:spPr>
        <p:txBody>
          <a:bodyPr/>
          <a:lstStyle/>
          <a:p>
            <a:r>
              <a:rPr lang="de-DE" sz="3600" b="1" dirty="0">
                <a:latin typeface="Arial Unicode MS" panose="020B0604020202020204" pitchFamily="34" charset="-128"/>
                <a:ea typeface="Arial Unicode MS" panose="020B0604020202020204" pitchFamily="34" charset="-128"/>
                <a:cs typeface="Arial Unicode MS" panose="020B0604020202020204" pitchFamily="34" charset="-128"/>
              </a:rPr>
              <a:t>Bevölkerungsmedizin versus</a:t>
            </a:r>
            <a:br>
              <a:rPr lang="de-DE" sz="3600" b="1" dirty="0">
                <a:latin typeface="Arial Unicode MS" panose="020B0604020202020204" pitchFamily="34" charset="-128"/>
                <a:ea typeface="Arial Unicode MS" panose="020B0604020202020204" pitchFamily="34" charset="-128"/>
                <a:cs typeface="Arial Unicode MS" panose="020B0604020202020204" pitchFamily="34" charset="-128"/>
              </a:rPr>
            </a:br>
            <a:r>
              <a:rPr lang="de-DE" sz="3600" b="1" dirty="0">
                <a:latin typeface="Arial Unicode MS" panose="020B0604020202020204" pitchFamily="34" charset="-128"/>
                <a:ea typeface="Arial Unicode MS" panose="020B0604020202020204" pitchFamily="34" charset="-128"/>
                <a:cs typeface="Arial Unicode MS" panose="020B0604020202020204" pitchFamily="34" charset="-128"/>
              </a:rPr>
              <a:t>Individualmedizin (4)</a:t>
            </a:r>
          </a:p>
        </p:txBody>
      </p:sp>
    </p:spTree>
    <p:extLst>
      <p:ext uri="{BB962C8B-B14F-4D97-AF65-F5344CB8AC3E}">
        <p14:creationId xmlns:p14="http://schemas.microsoft.com/office/powerpoint/2010/main" val="4031765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3568" y="2197224"/>
            <a:ext cx="7488832" cy="3824064"/>
          </a:xfrm>
        </p:spPr>
        <p:txBody>
          <a:bodyPr>
            <a:normAutofit/>
          </a:bodyPr>
          <a:lstStyle/>
          <a:p>
            <a:r>
              <a:rPr lang="de-DE" sz="2400" dirty="0"/>
              <a:t>ergänzen sich und brauchen sich gegenseitig</a:t>
            </a:r>
          </a:p>
          <a:p>
            <a:r>
              <a:rPr lang="de-DE" sz="2400" dirty="0"/>
              <a:t>Aufgaben überlappen teilweise, die Schnittstellen sollten gut geregelt sein</a:t>
            </a:r>
          </a:p>
          <a:p>
            <a:r>
              <a:rPr lang="de-DE" sz="2400" dirty="0"/>
              <a:t>Beide Aspekte sollten in der Ausbildung von Medizinern ausreichend gelehrt werden.</a:t>
            </a:r>
          </a:p>
          <a:p>
            <a:r>
              <a:rPr lang="de-DE" sz="2400" dirty="0"/>
              <a:t>Die Forschungen und Untersuchungen zur Bestätigung der gängigen Theorien sind in der Individualmedizin deutlich besser als in der Bevölkerungsmedizin in Deutschland.</a:t>
            </a:r>
          </a:p>
          <a:p>
            <a:endParaRPr lang="de-DE" sz="2400" dirty="0"/>
          </a:p>
        </p:txBody>
      </p:sp>
      <p:sp>
        <p:nvSpPr>
          <p:cNvPr id="6" name="Titel 1">
            <a:extLst>
              <a:ext uri="{FF2B5EF4-FFF2-40B4-BE49-F238E27FC236}">
                <a16:creationId xmlns:a16="http://schemas.microsoft.com/office/drawing/2014/main" id="{D88344EF-BB41-413D-8035-D1C5FE32451D}"/>
              </a:ext>
            </a:extLst>
          </p:cNvPr>
          <p:cNvSpPr>
            <a:spLocks noGrp="1"/>
          </p:cNvSpPr>
          <p:nvPr>
            <p:ph type="title"/>
          </p:nvPr>
        </p:nvSpPr>
        <p:spPr>
          <a:xfrm>
            <a:off x="685800" y="609600"/>
            <a:ext cx="7772400" cy="1143000"/>
          </a:xfrm>
        </p:spPr>
        <p:txBody>
          <a:bodyPr/>
          <a:lstStyle/>
          <a:p>
            <a:r>
              <a:rPr lang="de-DE" sz="3600" b="1" dirty="0">
                <a:latin typeface="Arial Unicode MS" panose="020B0604020202020204" pitchFamily="34" charset="-128"/>
                <a:ea typeface="Arial Unicode MS" panose="020B0604020202020204" pitchFamily="34" charset="-128"/>
                <a:cs typeface="Arial Unicode MS" panose="020B0604020202020204" pitchFamily="34" charset="-128"/>
              </a:rPr>
              <a:t>Bevölkerungsmedizin versus</a:t>
            </a:r>
            <a:br>
              <a:rPr lang="de-DE" sz="3600" b="1" dirty="0">
                <a:latin typeface="Arial Unicode MS" panose="020B0604020202020204" pitchFamily="34" charset="-128"/>
                <a:ea typeface="Arial Unicode MS" panose="020B0604020202020204" pitchFamily="34" charset="-128"/>
                <a:cs typeface="Arial Unicode MS" panose="020B0604020202020204" pitchFamily="34" charset="-128"/>
              </a:rPr>
            </a:br>
            <a:r>
              <a:rPr lang="de-DE" sz="3600" b="1" dirty="0">
                <a:latin typeface="Arial Unicode MS" panose="020B0604020202020204" pitchFamily="34" charset="-128"/>
                <a:ea typeface="Arial Unicode MS" panose="020B0604020202020204" pitchFamily="34" charset="-128"/>
                <a:cs typeface="Arial Unicode MS" panose="020B0604020202020204" pitchFamily="34" charset="-128"/>
              </a:rPr>
              <a:t>Individualmedizin (5)</a:t>
            </a:r>
          </a:p>
        </p:txBody>
      </p:sp>
    </p:spTree>
    <p:extLst>
      <p:ext uri="{BB962C8B-B14F-4D97-AF65-F5344CB8AC3E}">
        <p14:creationId xmlns:p14="http://schemas.microsoft.com/office/powerpoint/2010/main" val="1989730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476672"/>
            <a:ext cx="7772400" cy="1595264"/>
          </a:xfrm>
        </p:spPr>
        <p:txBody>
          <a:bodyPr/>
          <a:lstStyle/>
          <a:p>
            <a:r>
              <a:rPr lang="de-DE" sz="4000" dirty="0"/>
              <a:t>Leitbild für einen modernen Öffentlichen Gesundheitsdienst (1)</a:t>
            </a:r>
            <a:br>
              <a:rPr lang="de-DE" sz="4000" dirty="0"/>
            </a:br>
            <a:r>
              <a:rPr lang="de-DE" sz="1400" dirty="0"/>
              <a:t>Erstellt in einem offenen Diskussionsprozess mit dem ÖGD, Verbänden, Gremien sowie der Wissenschaft auf Anregung der GMK, konsentiert und befürwortet im Februar 2018</a:t>
            </a:r>
          </a:p>
        </p:txBody>
      </p:sp>
      <p:sp>
        <p:nvSpPr>
          <p:cNvPr id="3" name="Inhaltsplatzhalter 2"/>
          <p:cNvSpPr>
            <a:spLocks noGrp="1"/>
          </p:cNvSpPr>
          <p:nvPr>
            <p:ph idx="1"/>
          </p:nvPr>
        </p:nvSpPr>
        <p:spPr>
          <a:xfrm>
            <a:off x="539552" y="2348880"/>
            <a:ext cx="8280920" cy="3744416"/>
          </a:xfrm>
          <a:ln>
            <a:solidFill>
              <a:schemeClr val="tx1"/>
            </a:solidFill>
          </a:ln>
        </p:spPr>
        <p:txBody>
          <a:bodyPr/>
          <a:lstStyle/>
          <a:p>
            <a:pPr marL="0" indent="0">
              <a:buNone/>
            </a:pPr>
            <a:r>
              <a:rPr lang="de-DE" sz="2400" b="1" dirty="0"/>
              <a:t>Der öffentliche Gesundheitsdienst</a:t>
            </a:r>
          </a:p>
          <a:p>
            <a:pPr>
              <a:buFont typeface="+mj-lt"/>
              <a:buAutoNum type="arabicPeriod"/>
            </a:pPr>
            <a:r>
              <a:rPr lang="de-DE" sz="1400" dirty="0"/>
              <a:t>hat die öffentliche Verantwortung für die Gesundheit der Bevölkerung</a:t>
            </a:r>
          </a:p>
          <a:p>
            <a:pPr>
              <a:buFont typeface="+mj-lt"/>
              <a:buAutoNum type="arabicPeriod"/>
            </a:pPr>
            <a:r>
              <a:rPr lang="de-DE" sz="1400" dirty="0"/>
              <a:t>ist integraler Baustein des modernen Sozialstaats</a:t>
            </a:r>
          </a:p>
          <a:p>
            <a:pPr>
              <a:buFont typeface="+mj-lt"/>
              <a:buAutoNum type="arabicPeriod"/>
            </a:pPr>
            <a:r>
              <a:rPr lang="de-DE" sz="1400" dirty="0"/>
              <a:t>ist bürgernah und eingebunden in kommunale Strukturen</a:t>
            </a:r>
          </a:p>
          <a:p>
            <a:pPr>
              <a:buFont typeface="+mj-lt"/>
              <a:buAutoNum type="arabicPeriod"/>
            </a:pPr>
            <a:r>
              <a:rPr lang="de-DE" sz="1400" dirty="0"/>
              <a:t>orientiert sich an lokalen und globalen Herausforderungen</a:t>
            </a:r>
          </a:p>
          <a:p>
            <a:pPr>
              <a:buFont typeface="+mj-lt"/>
              <a:buAutoNum type="arabicPeriod"/>
            </a:pPr>
            <a:r>
              <a:rPr lang="de-DE" sz="1400" dirty="0"/>
              <a:t>ist gemeinwohlorientiert, ohne kommerzielle Interessen</a:t>
            </a:r>
          </a:p>
          <a:p>
            <a:pPr>
              <a:buFont typeface="+mj-lt"/>
              <a:buAutoNum type="arabicPeriod"/>
            </a:pPr>
            <a:r>
              <a:rPr lang="de-DE" sz="1400" dirty="0"/>
              <a:t>hat als Kernaufgaben Gesundheitsschutz, Gesundheitsförderung, Beratung und Information sowie Steuerung und Koordination</a:t>
            </a:r>
          </a:p>
          <a:p>
            <a:pPr>
              <a:buFont typeface="+mj-lt"/>
              <a:buAutoNum type="arabicPeriod"/>
            </a:pPr>
            <a:r>
              <a:rPr lang="de-DE" sz="1400" dirty="0"/>
              <a:t>nimmt hoheitliche Aufgaben wahr und arbeitet sozialkompensatorisch, planerisch und gestalterisch, um gesundheitliche Chancengleichheit und bestmögliche Gesundheit für alle zu ermöglichen (Public Health)</a:t>
            </a:r>
          </a:p>
          <a:p>
            <a:pPr>
              <a:buFont typeface="+mj-lt"/>
              <a:buAutoNum type="arabicPeriod"/>
            </a:pPr>
            <a:r>
              <a:rPr lang="de-DE" sz="1400" dirty="0"/>
              <a:t>basiert auf medizinischen, insbesondere fachärztlichen, und sozial- sowie gesundheitswissenschaftlichen Qualifikationen</a:t>
            </a:r>
          </a:p>
          <a:p>
            <a:pPr>
              <a:buFont typeface="+mj-lt"/>
              <a:buAutoNum type="arabicPeriod"/>
            </a:pPr>
            <a:r>
              <a:rPr lang="de-DE" sz="1400" dirty="0"/>
              <a:t>arbeitet wissenschaftlich und vernetzt</a:t>
            </a:r>
          </a:p>
          <a:p>
            <a:pPr>
              <a:buFont typeface="+mj-lt"/>
              <a:buAutoNum type="arabicPeriod"/>
            </a:pPr>
            <a:r>
              <a:rPr lang="de-DE" sz="1400" dirty="0"/>
              <a:t>ist ethisch reflektiert in Respekt vor der Würde des einzelnen Menschen</a:t>
            </a:r>
          </a:p>
          <a:p>
            <a:pPr>
              <a:buFont typeface="+mj-lt"/>
              <a:buAutoNum type="arabicPeriod"/>
            </a:pPr>
            <a:endParaRPr lang="de-DE" sz="1600" dirty="0"/>
          </a:p>
        </p:txBody>
      </p:sp>
    </p:spTree>
    <p:extLst>
      <p:ext uri="{BB962C8B-B14F-4D97-AF65-F5344CB8AC3E}">
        <p14:creationId xmlns:p14="http://schemas.microsoft.com/office/powerpoint/2010/main" val="2780045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7AB900-ABBE-4705-AA90-E07972862B02}"/>
              </a:ext>
            </a:extLst>
          </p:cNvPr>
          <p:cNvSpPr>
            <a:spLocks noGrp="1"/>
          </p:cNvSpPr>
          <p:nvPr>
            <p:ph type="title"/>
          </p:nvPr>
        </p:nvSpPr>
        <p:spPr>
          <a:xfrm>
            <a:off x="1619672" y="404664"/>
            <a:ext cx="6589199" cy="1280890"/>
          </a:xfrm>
        </p:spPr>
        <p:txBody>
          <a:bodyPr/>
          <a:lstStyle/>
          <a:p>
            <a:pPr algn="ctr"/>
            <a:r>
              <a:rPr lang="de-DE" dirty="0"/>
              <a:t>Selbstverständnis</a:t>
            </a:r>
            <a:br>
              <a:rPr lang="de-DE" dirty="0"/>
            </a:br>
            <a:r>
              <a:rPr lang="de-DE" dirty="0"/>
              <a:t>der Gesundheitsämter</a:t>
            </a:r>
          </a:p>
        </p:txBody>
      </p:sp>
      <p:sp>
        <p:nvSpPr>
          <p:cNvPr id="3" name="Inhaltsplatzhalter 2">
            <a:extLst>
              <a:ext uri="{FF2B5EF4-FFF2-40B4-BE49-F238E27FC236}">
                <a16:creationId xmlns:a16="http://schemas.microsoft.com/office/drawing/2014/main" id="{4C77BEE4-423A-46AA-80C6-D22568262541}"/>
              </a:ext>
            </a:extLst>
          </p:cNvPr>
          <p:cNvSpPr>
            <a:spLocks noGrp="1"/>
          </p:cNvSpPr>
          <p:nvPr>
            <p:ph idx="1"/>
          </p:nvPr>
        </p:nvSpPr>
        <p:spPr>
          <a:xfrm>
            <a:off x="611560" y="2132856"/>
            <a:ext cx="8208912" cy="3672408"/>
          </a:xfrm>
        </p:spPr>
        <p:txBody>
          <a:bodyPr>
            <a:normAutofit fontScale="55000" lnSpcReduction="20000"/>
          </a:bodyPr>
          <a:lstStyle/>
          <a:p>
            <a:pPr>
              <a:lnSpc>
                <a:spcPct val="120000"/>
              </a:lnSpc>
            </a:pPr>
            <a:r>
              <a:rPr lang="de-DE" dirty="0">
                <a:latin typeface="Century Gothic" panose="020B0502020202020204" pitchFamily="34" charset="0"/>
              </a:rPr>
              <a:t>Aufgabenwahrnehmung entsprechend den gesetzlichen Vorgaben (ÖGDG- öffentliches Gesundheitsdienstgesetz BW)</a:t>
            </a:r>
          </a:p>
          <a:p>
            <a:pPr>
              <a:lnSpc>
                <a:spcPct val="120000"/>
              </a:lnSpc>
            </a:pPr>
            <a:r>
              <a:rPr lang="de-DE" dirty="0">
                <a:latin typeface="Century Gothic" panose="020B0502020202020204" pitchFamily="34" charset="0"/>
              </a:rPr>
              <a:t>Weitgehend beratende, aufklärende und unterstützende Funktion insbesondere von:</a:t>
            </a:r>
          </a:p>
          <a:p>
            <a:pPr lvl="1">
              <a:lnSpc>
                <a:spcPct val="120000"/>
              </a:lnSpc>
              <a:buFont typeface="Wingdings" panose="05000000000000000000" pitchFamily="2" charset="2"/>
              <a:buChar char="Ø"/>
            </a:pPr>
            <a:r>
              <a:rPr lang="de-DE" dirty="0">
                <a:latin typeface="Century Gothic" panose="020B0502020202020204" pitchFamily="34" charset="0"/>
              </a:rPr>
              <a:t>anderen Behörden und Kommunen</a:t>
            </a:r>
          </a:p>
          <a:p>
            <a:pPr lvl="1">
              <a:lnSpc>
                <a:spcPct val="120000"/>
              </a:lnSpc>
              <a:buFont typeface="Wingdings" panose="05000000000000000000" pitchFamily="2" charset="2"/>
              <a:buChar char="Ø"/>
            </a:pPr>
            <a:r>
              <a:rPr lang="de-DE" dirty="0">
                <a:latin typeface="Century Gothic" panose="020B0502020202020204" pitchFamily="34" charset="0"/>
              </a:rPr>
              <a:t>der Allgemeinbevölkerung</a:t>
            </a:r>
          </a:p>
          <a:p>
            <a:pPr lvl="1">
              <a:lnSpc>
                <a:spcPct val="120000"/>
              </a:lnSpc>
              <a:buFont typeface="Wingdings" panose="05000000000000000000" pitchFamily="2" charset="2"/>
              <a:buChar char="Ø"/>
            </a:pPr>
            <a:r>
              <a:rPr lang="de-DE" dirty="0">
                <a:latin typeface="Century Gothic" panose="020B0502020202020204" pitchFamily="34" charset="0"/>
              </a:rPr>
              <a:t>von speziellen Gruppen in jeweiligen Settings</a:t>
            </a:r>
          </a:p>
          <a:p>
            <a:pPr>
              <a:lnSpc>
                <a:spcPct val="120000"/>
              </a:lnSpc>
            </a:pPr>
            <a:r>
              <a:rPr lang="de-DE" dirty="0">
                <a:latin typeface="Century Gothic" panose="020B0502020202020204" pitchFamily="34" charset="0"/>
              </a:rPr>
              <a:t>Evidenz- und faktenbasierte Stellungnahmen anhand wissenschaftlicher Forschungen und Erkenntnisse</a:t>
            </a:r>
          </a:p>
          <a:p>
            <a:pPr>
              <a:lnSpc>
                <a:spcPct val="120000"/>
              </a:lnSpc>
            </a:pPr>
            <a:r>
              <a:rPr lang="de-DE" dirty="0">
                <a:latin typeface="Century Gothic" panose="020B0502020202020204" pitchFamily="34" charset="0"/>
              </a:rPr>
              <a:t>Bei Gutachten und Stellungnahmen sind die Gesundheitsämter unabhängig, nicht weisungsgebunden</a:t>
            </a:r>
          </a:p>
          <a:p>
            <a:pPr>
              <a:buFont typeface="Wingdings" panose="05000000000000000000" pitchFamily="2" charset="2"/>
              <a:buChar char="Ø"/>
            </a:pPr>
            <a:endParaRPr lang="de-DE" dirty="0"/>
          </a:p>
        </p:txBody>
      </p:sp>
    </p:spTree>
    <p:extLst>
      <p:ext uri="{BB962C8B-B14F-4D97-AF65-F5344CB8AC3E}">
        <p14:creationId xmlns:p14="http://schemas.microsoft.com/office/powerpoint/2010/main" val="2135953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C9DF53D-A739-46B0-B676-4D6FD3A4CED4}"/>
              </a:ext>
            </a:extLst>
          </p:cNvPr>
          <p:cNvPicPr>
            <a:picLocks noChangeAspect="1"/>
          </p:cNvPicPr>
          <p:nvPr/>
        </p:nvPicPr>
        <p:blipFill>
          <a:blip r:embed="rId2"/>
          <a:stretch>
            <a:fillRect/>
          </a:stretch>
        </p:blipFill>
        <p:spPr>
          <a:xfrm>
            <a:off x="1403648" y="1958352"/>
            <a:ext cx="6840760" cy="4275537"/>
          </a:xfrm>
          <a:prstGeom prst="rect">
            <a:avLst/>
          </a:prstGeom>
        </p:spPr>
      </p:pic>
      <p:sp>
        <p:nvSpPr>
          <p:cNvPr id="4" name="Titel 1">
            <a:extLst>
              <a:ext uri="{FF2B5EF4-FFF2-40B4-BE49-F238E27FC236}">
                <a16:creationId xmlns:a16="http://schemas.microsoft.com/office/drawing/2014/main" id="{E42FA84D-F449-4B54-89D1-7BA937A9CCCD}"/>
              </a:ext>
            </a:extLst>
          </p:cNvPr>
          <p:cNvSpPr>
            <a:spLocks noGrp="1"/>
          </p:cNvSpPr>
          <p:nvPr>
            <p:ph type="title"/>
          </p:nvPr>
        </p:nvSpPr>
        <p:spPr>
          <a:xfrm>
            <a:off x="1763688" y="476672"/>
            <a:ext cx="6589199" cy="1152128"/>
          </a:xfrm>
        </p:spPr>
        <p:txBody>
          <a:bodyPr>
            <a:normAutofit fontScale="90000"/>
          </a:bodyPr>
          <a:lstStyle/>
          <a:p>
            <a:pPr algn="ctr"/>
            <a:r>
              <a:rPr lang="de-DE" sz="4800" b="1" dirty="0"/>
              <a:t>Nachvollziehbare, klare, einheitliche Regelungen?</a:t>
            </a:r>
          </a:p>
        </p:txBody>
      </p:sp>
    </p:spTree>
    <p:extLst>
      <p:ext uri="{BB962C8B-B14F-4D97-AF65-F5344CB8AC3E}">
        <p14:creationId xmlns:p14="http://schemas.microsoft.com/office/powerpoint/2010/main" val="271657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E9091CF-238A-408C-A5A2-F0E71FFA0D47}"/>
              </a:ext>
            </a:extLst>
          </p:cNvPr>
          <p:cNvSpPr>
            <a:spLocks noGrp="1"/>
          </p:cNvSpPr>
          <p:nvPr>
            <p:ph type="sldNum" sz="quarter" idx="2"/>
          </p:nvPr>
        </p:nvSpPr>
        <p:spPr/>
        <p:txBody>
          <a:bodyPr/>
          <a:lstStyle/>
          <a:p>
            <a:fld id="{86CB4B4D-7CA3-9044-876B-883B54F8677D}" type="slidenum">
              <a:rPr lang="de-DE" smtClean="0"/>
              <a:t>16</a:t>
            </a:fld>
            <a:endParaRPr lang="de-DE" dirty="0"/>
          </a:p>
        </p:txBody>
      </p:sp>
      <p:pic>
        <p:nvPicPr>
          <p:cNvPr id="6" name="Grafik 5">
            <a:extLst>
              <a:ext uri="{FF2B5EF4-FFF2-40B4-BE49-F238E27FC236}">
                <a16:creationId xmlns:a16="http://schemas.microsoft.com/office/drawing/2014/main" id="{E13EC514-354E-6056-7AFF-E4A92F132CCF}"/>
              </a:ext>
            </a:extLst>
          </p:cNvPr>
          <p:cNvPicPr>
            <a:picLocks noChangeAspect="1"/>
          </p:cNvPicPr>
          <p:nvPr/>
        </p:nvPicPr>
        <p:blipFill>
          <a:blip r:embed="rId3"/>
          <a:stretch>
            <a:fillRect/>
          </a:stretch>
        </p:blipFill>
        <p:spPr>
          <a:xfrm>
            <a:off x="830141" y="2034432"/>
            <a:ext cx="3741860" cy="3658468"/>
          </a:xfrm>
          <a:prstGeom prst="rect">
            <a:avLst/>
          </a:prstGeom>
        </p:spPr>
      </p:pic>
      <p:sp>
        <p:nvSpPr>
          <p:cNvPr id="7" name="Textfeld 6">
            <a:extLst>
              <a:ext uri="{FF2B5EF4-FFF2-40B4-BE49-F238E27FC236}">
                <a16:creationId xmlns:a16="http://schemas.microsoft.com/office/drawing/2014/main" id="{2AA30B64-3D67-7086-D3DD-FC3809E5B283}"/>
              </a:ext>
            </a:extLst>
          </p:cNvPr>
          <p:cNvSpPr txBox="1"/>
          <p:nvPr/>
        </p:nvSpPr>
        <p:spPr>
          <a:xfrm>
            <a:off x="5364088" y="2034432"/>
            <a:ext cx="3304411" cy="384807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4116" tIns="24116" rIns="24116" bIns="24116" numCol="1" spcCol="38100" rtlCol="0" anchor="t">
            <a:spAutoFit/>
          </a:bodyPr>
          <a:lstStyle/>
          <a:p>
            <a:pPr algn="l"/>
            <a:r>
              <a:rPr lang="de-DE" sz="1899" dirty="0">
                <a:solidFill>
                  <a:srgbClr val="005596"/>
                </a:solidFill>
                <a:latin typeface="+mj-lt"/>
              </a:rPr>
              <a:t>Unklarer Expertenstatus</a:t>
            </a:r>
          </a:p>
          <a:p>
            <a:pPr algn="l"/>
            <a:endParaRPr lang="de-DE" sz="1899" dirty="0">
              <a:solidFill>
                <a:srgbClr val="005596"/>
              </a:solidFill>
              <a:latin typeface="+mj-lt"/>
              <a:cs typeface="Calibri" panose="020F0502020204030204" pitchFamily="34" charset="0"/>
            </a:endParaRPr>
          </a:p>
          <a:p>
            <a:pPr marL="241173" indent="-241173">
              <a:buFont typeface="Wingdings"/>
              <a:buChar char="Ø"/>
            </a:pPr>
            <a:r>
              <a:rPr lang="de-DE" sz="1899" dirty="0">
                <a:solidFill>
                  <a:srgbClr val="005596"/>
                </a:solidFill>
                <a:latin typeface="+mj-lt"/>
              </a:rPr>
              <a:t>Proaktive Information der Bevölkerung / Medien / Fachwelt zu Experten</a:t>
            </a:r>
          </a:p>
          <a:p>
            <a:pPr marL="241173" indent="-241173">
              <a:buFont typeface="Wingdings"/>
              <a:buChar char="Ø"/>
            </a:pPr>
            <a:r>
              <a:rPr lang="de-DE" sz="1899" dirty="0">
                <a:solidFill>
                  <a:srgbClr val="005596"/>
                </a:solidFill>
                <a:latin typeface="+mj-lt"/>
              </a:rPr>
              <a:t>Aktive und frühe Einbindung  von Wissenschaftsjournalisten und sozialen Medien </a:t>
            </a:r>
          </a:p>
          <a:p>
            <a:pPr marL="241173" indent="-241173">
              <a:buFont typeface="Wingdings"/>
              <a:buChar char="Ø"/>
            </a:pPr>
            <a:r>
              <a:rPr lang="de-DE" sz="1899" b="0" dirty="0">
                <a:solidFill>
                  <a:srgbClr val="005596"/>
                </a:solidFill>
                <a:latin typeface="+mj-lt"/>
                <a:ea typeface="Gill Sans"/>
                <a:cs typeface="Calibri" panose="020F0502020204030204" pitchFamily="34" charset="0"/>
              </a:rPr>
              <a:t>Klare Stellungnahme aus Ärzteschaft und wissenschaftlichen Einrichtungen</a:t>
            </a:r>
          </a:p>
        </p:txBody>
      </p:sp>
      <p:sp>
        <p:nvSpPr>
          <p:cNvPr id="5" name="Titel 1">
            <a:extLst>
              <a:ext uri="{FF2B5EF4-FFF2-40B4-BE49-F238E27FC236}">
                <a16:creationId xmlns:a16="http://schemas.microsoft.com/office/drawing/2014/main" id="{826DAE4D-3C66-45BD-84F3-5EB36E0146CF}"/>
              </a:ext>
            </a:extLst>
          </p:cNvPr>
          <p:cNvSpPr txBox="1">
            <a:spLocks/>
          </p:cNvSpPr>
          <p:nvPr/>
        </p:nvSpPr>
        <p:spPr>
          <a:xfrm>
            <a:off x="1945201" y="624110"/>
            <a:ext cx="6589199" cy="860674"/>
          </a:xfrm>
          <a:prstGeom prst="rect">
            <a:avLst/>
          </a:prstGeom>
        </p:spPr>
        <p:txBody>
          <a:bodyPr>
            <a:normAutofit fontScale="85000" lnSpcReduction="2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de-DE" sz="4800" b="1" kern="0" dirty="0"/>
              <a:t>Kommunikation</a:t>
            </a:r>
          </a:p>
          <a:p>
            <a:r>
              <a:rPr lang="de-DE" sz="2400" b="1" kern="0" dirty="0"/>
              <a:t>Informationen adäquat vermitteln!?</a:t>
            </a:r>
          </a:p>
        </p:txBody>
      </p:sp>
    </p:spTree>
    <p:extLst>
      <p:ext uri="{BB962C8B-B14F-4D97-AF65-F5344CB8AC3E}">
        <p14:creationId xmlns:p14="http://schemas.microsoft.com/office/powerpoint/2010/main" val="10041303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7C34FDD-EE1E-48C5-A8E2-1C7DE124B734}"/>
              </a:ext>
            </a:extLst>
          </p:cNvPr>
          <p:cNvSpPr>
            <a:spLocks noGrp="1"/>
          </p:cNvSpPr>
          <p:nvPr>
            <p:ph idx="1"/>
          </p:nvPr>
        </p:nvSpPr>
        <p:spPr>
          <a:xfrm>
            <a:off x="755576" y="2133600"/>
            <a:ext cx="7778825" cy="3959696"/>
          </a:xfrm>
        </p:spPr>
        <p:txBody>
          <a:bodyPr/>
          <a:lstStyle/>
          <a:p>
            <a:r>
              <a:rPr lang="de-DE" sz="2000" dirty="0">
                <a:latin typeface="Century Gothic" panose="020B0502020202020204" pitchFamily="34" charset="0"/>
              </a:rPr>
              <a:t>Problembereiche im ÖGD</a:t>
            </a:r>
            <a:br>
              <a:rPr lang="de-DE" sz="2000" dirty="0">
                <a:latin typeface="Century Gothic" panose="020B0502020202020204" pitchFamily="34" charset="0"/>
              </a:rPr>
            </a:br>
            <a:endParaRPr lang="de-DE" sz="2000" dirty="0">
              <a:latin typeface="Century Gothic" panose="020B0502020202020204" pitchFamily="34" charset="0"/>
            </a:endParaRPr>
          </a:p>
          <a:p>
            <a:pPr lvl="1"/>
            <a:r>
              <a:rPr lang="de-DE" sz="1600" dirty="0">
                <a:latin typeface="Century Gothic" panose="020B0502020202020204" pitchFamily="34" charset="0"/>
              </a:rPr>
              <a:t>Systematische Reduktion des Personals seit Jahrzehnten. Selbst für Pflichtaufgaben reicht das vorhandene Personal nicht aus.</a:t>
            </a:r>
            <a:br>
              <a:rPr lang="de-DE" sz="1600" dirty="0">
                <a:latin typeface="Century Gothic" panose="020B0502020202020204" pitchFamily="34" charset="0"/>
              </a:rPr>
            </a:br>
            <a:endParaRPr lang="de-DE" sz="1600" dirty="0">
              <a:latin typeface="Century Gothic" panose="020B0502020202020204" pitchFamily="34" charset="0"/>
            </a:endParaRPr>
          </a:p>
          <a:p>
            <a:pPr lvl="1"/>
            <a:r>
              <a:rPr lang="de-DE" sz="1600" dirty="0">
                <a:latin typeface="Century Gothic" panose="020B0502020202020204" pitchFamily="34" charset="0"/>
              </a:rPr>
              <a:t>In anderen ärztlichen Bereichen (Krankenhaus, MDK, …) sind die Tarifverträge deutlich besser, als im ÖGD. Bereits beim Eintrittsgehalt verdient ein Arzt im ÖGD erheblich weniger, als in der Klinik. In den letzten Jahren konnten die vorhandenen Stellen teilweise nicht besetzt werden.</a:t>
            </a:r>
            <a:br>
              <a:rPr lang="de-DE" sz="1600" dirty="0">
                <a:latin typeface="Century Gothic" panose="020B0502020202020204" pitchFamily="34" charset="0"/>
              </a:rPr>
            </a:br>
            <a:endParaRPr lang="de-DE" sz="1600" dirty="0">
              <a:latin typeface="Century Gothic" panose="020B0502020202020204" pitchFamily="34" charset="0"/>
            </a:endParaRPr>
          </a:p>
          <a:p>
            <a:pPr lvl="1"/>
            <a:r>
              <a:rPr lang="de-DE" sz="1600" dirty="0">
                <a:latin typeface="Century Gothic" panose="020B0502020202020204" pitchFamily="34" charset="0"/>
              </a:rPr>
              <a:t>Fehlende universitäre Verankerung: es gibt in Deutschland keinen Lehrstuhl und keine systematische Forschung zur „Bevölkerungsmedizin“….</a:t>
            </a:r>
          </a:p>
        </p:txBody>
      </p:sp>
      <p:sp>
        <p:nvSpPr>
          <p:cNvPr id="4" name="Titel 1">
            <a:extLst>
              <a:ext uri="{FF2B5EF4-FFF2-40B4-BE49-F238E27FC236}">
                <a16:creationId xmlns:a16="http://schemas.microsoft.com/office/drawing/2014/main" id="{B348A51B-7123-4342-9F63-3A01B9976DD5}"/>
              </a:ext>
            </a:extLst>
          </p:cNvPr>
          <p:cNvSpPr>
            <a:spLocks noGrp="1"/>
          </p:cNvSpPr>
          <p:nvPr>
            <p:ph type="title"/>
          </p:nvPr>
        </p:nvSpPr>
        <p:spPr>
          <a:xfrm>
            <a:off x="1913694" y="404664"/>
            <a:ext cx="6589712" cy="1584920"/>
          </a:xfrm>
        </p:spPr>
        <p:txBody>
          <a:bodyPr/>
          <a:lstStyle/>
          <a:p>
            <a:pPr algn="ctr"/>
            <a:r>
              <a:rPr lang="de-DE" dirty="0"/>
              <a:t>Problembereiche und Entwicklungen im ÖGD </a:t>
            </a:r>
            <a:br>
              <a:rPr lang="de-DE" dirty="0"/>
            </a:br>
            <a:r>
              <a:rPr lang="de-DE" sz="1400" dirty="0"/>
              <a:t>Stand Okt 2019</a:t>
            </a:r>
          </a:p>
        </p:txBody>
      </p:sp>
    </p:spTree>
    <p:extLst>
      <p:ext uri="{BB962C8B-B14F-4D97-AF65-F5344CB8AC3E}">
        <p14:creationId xmlns:p14="http://schemas.microsoft.com/office/powerpoint/2010/main" val="767041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7C34FDD-EE1E-48C5-A8E2-1C7DE124B734}"/>
              </a:ext>
            </a:extLst>
          </p:cNvPr>
          <p:cNvSpPr>
            <a:spLocks noGrp="1"/>
          </p:cNvSpPr>
          <p:nvPr>
            <p:ph idx="1"/>
          </p:nvPr>
        </p:nvSpPr>
        <p:spPr>
          <a:xfrm>
            <a:off x="755576" y="2133600"/>
            <a:ext cx="7778825" cy="4463752"/>
          </a:xfrm>
        </p:spPr>
        <p:txBody>
          <a:bodyPr/>
          <a:lstStyle/>
          <a:p>
            <a:r>
              <a:rPr lang="de-DE" sz="2000" dirty="0">
                <a:latin typeface="Century Gothic" panose="020B0502020202020204" pitchFamily="34" charset="0"/>
              </a:rPr>
              <a:t>Problembereiche im ÖGD</a:t>
            </a:r>
            <a:br>
              <a:rPr lang="de-DE" sz="2000" dirty="0">
                <a:latin typeface="Century Gothic" panose="020B0502020202020204" pitchFamily="34" charset="0"/>
              </a:rPr>
            </a:br>
            <a:endParaRPr lang="de-DE" sz="2000" dirty="0">
              <a:latin typeface="Century Gothic" panose="020B0502020202020204" pitchFamily="34" charset="0"/>
            </a:endParaRPr>
          </a:p>
          <a:p>
            <a:pPr lvl="1"/>
            <a:r>
              <a:rPr lang="de-DE" sz="1600" strike="sngStrike" dirty="0">
                <a:latin typeface="Century Gothic" panose="020B0502020202020204" pitchFamily="34" charset="0"/>
              </a:rPr>
              <a:t>Systematische Reduktion des Personals seit Jahrzehnten. Selbst für Pflichtaufgaben reicht das vorhandene Personal nicht aus.</a:t>
            </a:r>
            <a:r>
              <a:rPr lang="de-DE" sz="1600" dirty="0">
                <a:latin typeface="Century Gothic" panose="020B0502020202020204" pitchFamily="34" charset="0"/>
              </a:rPr>
              <a:t> </a:t>
            </a:r>
            <a:r>
              <a:rPr lang="de-DE" sz="1600" dirty="0">
                <a:solidFill>
                  <a:srgbClr val="FF0000"/>
                </a:solidFill>
                <a:latin typeface="Century Gothic" panose="020B0502020202020204" pitchFamily="34" charset="0"/>
              </a:rPr>
              <a:t>Stellenschaffungen durch den Pakt für den ÖGD- Stand</a:t>
            </a:r>
            <a:br>
              <a:rPr lang="de-DE" sz="1600" dirty="0">
                <a:solidFill>
                  <a:srgbClr val="FF0000"/>
                </a:solidFill>
                <a:latin typeface="Century Gothic" panose="020B0502020202020204" pitchFamily="34" charset="0"/>
              </a:rPr>
            </a:br>
            <a:r>
              <a:rPr lang="de-DE" sz="1600" dirty="0">
                <a:solidFill>
                  <a:srgbClr val="FF0000"/>
                </a:solidFill>
                <a:latin typeface="Century Gothic" panose="020B0502020202020204" pitchFamily="34" charset="0"/>
              </a:rPr>
              <a:t>aktueller Personalstand in etwa so, wie vor 30 Jahren </a:t>
            </a:r>
            <a:r>
              <a:rPr lang="de-DE" sz="1600" dirty="0">
                <a:solidFill>
                  <a:srgbClr val="FF0000"/>
                </a:solidFill>
                <a:latin typeface="Century Gothic" panose="020B0502020202020204" pitchFamily="34" charset="0"/>
                <a:sym typeface="Wingdings" panose="05000000000000000000" pitchFamily="2" charset="2"/>
              </a:rPr>
              <a:t></a:t>
            </a:r>
            <a:br>
              <a:rPr lang="de-DE" sz="1600" dirty="0">
                <a:latin typeface="Century Gothic" panose="020B0502020202020204" pitchFamily="34" charset="0"/>
              </a:rPr>
            </a:br>
            <a:endParaRPr lang="de-DE" sz="1600" dirty="0">
              <a:latin typeface="Century Gothic" panose="020B0502020202020204" pitchFamily="34" charset="0"/>
            </a:endParaRPr>
          </a:p>
          <a:p>
            <a:pPr lvl="1"/>
            <a:r>
              <a:rPr lang="de-DE" sz="1600" dirty="0">
                <a:latin typeface="Century Gothic" panose="020B0502020202020204" pitchFamily="34" charset="0"/>
              </a:rPr>
              <a:t>In anderen ärztlichen Bereichen (Krankenhaus, MDK, …) sind die Tarifverträge deutlich besser, als im ÖGD. Bereits beim Eintrittsgehalt verdient ein Arzt im ÖGD erheblich weniger, als in der Klinik. In den letzten Jahren konnten die vorhandenen Stellen teilweise nicht besetzt werden.</a:t>
            </a:r>
            <a:br>
              <a:rPr lang="de-DE" sz="1600" dirty="0">
                <a:latin typeface="Century Gothic" panose="020B0502020202020204" pitchFamily="34" charset="0"/>
              </a:rPr>
            </a:br>
            <a:endParaRPr lang="de-DE" sz="1600" dirty="0">
              <a:latin typeface="Century Gothic" panose="020B0502020202020204" pitchFamily="34" charset="0"/>
            </a:endParaRPr>
          </a:p>
          <a:p>
            <a:pPr lvl="1"/>
            <a:r>
              <a:rPr lang="de-DE" sz="1600" strike="sngStrike" dirty="0">
                <a:latin typeface="Century Gothic" panose="020B0502020202020204" pitchFamily="34" charset="0"/>
              </a:rPr>
              <a:t>Fehlende universitäre Verankerung:</a:t>
            </a:r>
            <a:r>
              <a:rPr lang="de-DE" sz="1600" dirty="0">
                <a:solidFill>
                  <a:srgbClr val="FF0000"/>
                </a:solidFill>
                <a:latin typeface="Century Gothic" panose="020B0502020202020204" pitchFamily="34" charset="0"/>
              </a:rPr>
              <a:t> </a:t>
            </a:r>
            <a:r>
              <a:rPr lang="de-DE" sz="1600" dirty="0" err="1">
                <a:solidFill>
                  <a:srgbClr val="FF0000"/>
                </a:solidFill>
                <a:latin typeface="Century Gothic" panose="020B0502020202020204" pitchFamily="34" charset="0"/>
              </a:rPr>
              <a:t>Mittlerweilegibt</a:t>
            </a:r>
            <a:r>
              <a:rPr lang="de-DE" sz="1600" dirty="0">
                <a:solidFill>
                  <a:srgbClr val="FF0000"/>
                </a:solidFill>
                <a:latin typeface="Century Gothic" panose="020B0502020202020204" pitchFamily="34" charset="0"/>
              </a:rPr>
              <a:t> es 4 Professuren für „öffentliche Gesundheit“: Frankfurt (Prof. Nicole </a:t>
            </a:r>
            <a:r>
              <a:rPr lang="de-DE" sz="1600" dirty="0" err="1">
                <a:solidFill>
                  <a:srgbClr val="FF0000"/>
                </a:solidFill>
                <a:latin typeface="Century Gothic" panose="020B0502020202020204" pitchFamily="34" charset="0"/>
              </a:rPr>
              <a:t>Skoetz</a:t>
            </a:r>
            <a:r>
              <a:rPr lang="de-DE" sz="1600" dirty="0">
                <a:solidFill>
                  <a:srgbClr val="FF0000"/>
                </a:solidFill>
                <a:latin typeface="Century Gothic" panose="020B0502020202020204" pitchFamily="34" charset="0"/>
              </a:rPr>
              <a:t>), Dresden (Prof. Anna Kühne), Köln, Leipzig (Prof. Birte </a:t>
            </a:r>
            <a:r>
              <a:rPr lang="de-DE" sz="1600" dirty="0" err="1">
                <a:solidFill>
                  <a:srgbClr val="FF0000"/>
                </a:solidFill>
                <a:latin typeface="Century Gothic" panose="020B0502020202020204" pitchFamily="34" charset="0"/>
              </a:rPr>
              <a:t>Pantenburg</a:t>
            </a:r>
            <a:r>
              <a:rPr lang="de-DE" sz="1600" dirty="0">
                <a:solidFill>
                  <a:srgbClr val="FF0000"/>
                </a:solidFill>
                <a:latin typeface="Century Gothic" panose="020B0502020202020204" pitchFamily="34" charset="0"/>
              </a:rPr>
              <a:t>)- weitere sind in Planung.</a:t>
            </a:r>
            <a:endParaRPr lang="de-DE" sz="1600" dirty="0">
              <a:latin typeface="Century Gothic" panose="020B0502020202020204" pitchFamily="34" charset="0"/>
            </a:endParaRPr>
          </a:p>
        </p:txBody>
      </p:sp>
      <p:sp>
        <p:nvSpPr>
          <p:cNvPr id="4" name="Titel 1">
            <a:extLst>
              <a:ext uri="{FF2B5EF4-FFF2-40B4-BE49-F238E27FC236}">
                <a16:creationId xmlns:a16="http://schemas.microsoft.com/office/drawing/2014/main" id="{B348A51B-7123-4342-9F63-3A01B9976DD5}"/>
              </a:ext>
            </a:extLst>
          </p:cNvPr>
          <p:cNvSpPr>
            <a:spLocks noGrp="1"/>
          </p:cNvSpPr>
          <p:nvPr>
            <p:ph type="title"/>
          </p:nvPr>
        </p:nvSpPr>
        <p:spPr>
          <a:xfrm>
            <a:off x="1913694" y="404664"/>
            <a:ext cx="6589712" cy="1584920"/>
          </a:xfrm>
        </p:spPr>
        <p:txBody>
          <a:bodyPr/>
          <a:lstStyle/>
          <a:p>
            <a:pPr algn="ctr"/>
            <a:r>
              <a:rPr lang="de-DE" dirty="0"/>
              <a:t>Problembereiche und Entwicklungen im ÖGD </a:t>
            </a:r>
            <a:br>
              <a:rPr lang="de-DE" dirty="0"/>
            </a:br>
            <a:r>
              <a:rPr lang="de-DE" sz="1800" dirty="0">
                <a:solidFill>
                  <a:srgbClr val="FF0000"/>
                </a:solidFill>
              </a:rPr>
              <a:t>Stand September 2024</a:t>
            </a:r>
          </a:p>
        </p:txBody>
      </p:sp>
    </p:spTree>
    <p:extLst>
      <p:ext uri="{BB962C8B-B14F-4D97-AF65-F5344CB8AC3E}">
        <p14:creationId xmlns:p14="http://schemas.microsoft.com/office/powerpoint/2010/main" val="1436486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a:xfrm>
            <a:off x="360629" y="1124744"/>
            <a:ext cx="8422741" cy="4248472"/>
          </a:xfrm>
        </p:spPr>
        <p:txBody>
          <a:bodyPr/>
          <a:lstStyle/>
          <a:p>
            <a:r>
              <a:rPr lang="de-DE" altLang="de-DE" dirty="0">
                <a:solidFill>
                  <a:schemeClr val="bg1">
                    <a:lumMod val="85000"/>
                  </a:schemeClr>
                </a:solidFill>
              </a:rPr>
              <a:t>Das Gesundheitsamt</a:t>
            </a:r>
            <a:br>
              <a:rPr lang="de-DE" altLang="de-DE" dirty="0">
                <a:solidFill>
                  <a:schemeClr val="bg1">
                    <a:lumMod val="85000"/>
                  </a:schemeClr>
                </a:solidFill>
              </a:rPr>
            </a:br>
            <a:br>
              <a:rPr lang="de-DE" altLang="de-DE" dirty="0">
                <a:solidFill>
                  <a:schemeClr val="bg1">
                    <a:lumMod val="85000"/>
                  </a:schemeClr>
                </a:solidFill>
              </a:rPr>
            </a:br>
            <a:r>
              <a:rPr lang="de-DE" altLang="de-DE" dirty="0">
                <a:solidFill>
                  <a:schemeClr val="bg1">
                    <a:lumMod val="85000"/>
                  </a:schemeClr>
                </a:solidFill>
              </a:rPr>
              <a:t>woher kommen wir? </a:t>
            </a:r>
            <a:br>
              <a:rPr lang="de-DE" altLang="de-DE" dirty="0">
                <a:solidFill>
                  <a:schemeClr val="bg1">
                    <a:lumMod val="85000"/>
                  </a:schemeClr>
                </a:solidFill>
              </a:rPr>
            </a:br>
            <a:r>
              <a:rPr lang="de-DE" altLang="de-DE" dirty="0">
                <a:solidFill>
                  <a:schemeClr val="bg1">
                    <a:lumMod val="85000"/>
                  </a:schemeClr>
                </a:solidFill>
              </a:rPr>
              <a:t>wo stehen wir? </a:t>
            </a:r>
            <a:br>
              <a:rPr lang="de-DE" altLang="de-DE" dirty="0"/>
            </a:br>
            <a:r>
              <a:rPr lang="de-DE" altLang="de-DE" sz="6000" u="sng" dirty="0"/>
              <a:t>wohin </a:t>
            </a:r>
            <a:r>
              <a:rPr lang="de-DE" altLang="de-DE" sz="6000" u="sng" dirty="0" err="1"/>
              <a:t>könn</a:t>
            </a:r>
            <a:r>
              <a:rPr lang="de-DE" altLang="de-DE" sz="6000" u="sng" dirty="0"/>
              <a:t>(t)en wir</a:t>
            </a:r>
          </a:p>
        </p:txBody>
      </p:sp>
    </p:spTree>
    <p:extLst>
      <p:ext uri="{BB962C8B-B14F-4D97-AF65-F5344CB8AC3E}">
        <p14:creationId xmlns:p14="http://schemas.microsoft.com/office/powerpoint/2010/main" val="368659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a:xfrm>
            <a:off x="743811" y="406813"/>
            <a:ext cx="7286901" cy="791493"/>
          </a:xfrm>
        </p:spPr>
        <p:txBody>
          <a:bodyPr>
            <a:normAutofit fontScale="90000"/>
          </a:bodyPr>
          <a:lstStyle/>
          <a:p>
            <a:pPr algn="l"/>
            <a:r>
              <a:rPr lang="de-DE" altLang="de-DE" sz="4800" dirty="0"/>
              <a:t>Zur Person</a:t>
            </a:r>
          </a:p>
        </p:txBody>
      </p:sp>
      <p:sp>
        <p:nvSpPr>
          <p:cNvPr id="2" name="Textfeld 1"/>
          <p:cNvSpPr txBox="1"/>
          <p:nvPr/>
        </p:nvSpPr>
        <p:spPr>
          <a:xfrm>
            <a:off x="755576" y="1196752"/>
            <a:ext cx="5904656" cy="5355312"/>
          </a:xfrm>
          <a:prstGeom prst="rect">
            <a:avLst/>
          </a:prstGeom>
          <a:noFill/>
        </p:spPr>
        <p:txBody>
          <a:bodyPr wrap="square" rtlCol="0">
            <a:spAutoFit/>
          </a:bodyPr>
          <a:lstStyle/>
          <a:p>
            <a:pPr marL="285750" indent="-285750">
              <a:buFont typeface="Arial" panose="020B0604020202020204" pitchFamily="34" charset="0"/>
              <a:buChar char="•"/>
            </a:pPr>
            <a:r>
              <a:rPr lang="de-DE" sz="1800" b="0" dirty="0"/>
              <a:t>Seit 1994 als Ärztin im ÖGD tätig</a:t>
            </a:r>
          </a:p>
          <a:p>
            <a:pPr marL="285750" indent="-285750">
              <a:buFont typeface="Arial" panose="020B0604020202020204" pitchFamily="34" charset="0"/>
              <a:buChar char="•"/>
            </a:pPr>
            <a:r>
              <a:rPr lang="de-DE" sz="1800" b="0" dirty="0"/>
              <a:t>Fachärztin für öffentliches Gesundheitswesen</a:t>
            </a:r>
          </a:p>
          <a:p>
            <a:pPr marL="285750" indent="-285750">
              <a:buFont typeface="Arial" panose="020B0604020202020204" pitchFamily="34" charset="0"/>
              <a:buChar char="•"/>
            </a:pPr>
            <a:r>
              <a:rPr lang="de-DE" sz="1800" b="0" dirty="0"/>
              <a:t>Zusatzbezeichnungen:</a:t>
            </a:r>
          </a:p>
          <a:p>
            <a:pPr marL="742950" lvl="1" indent="-285750">
              <a:buFont typeface="Arial" panose="020B0604020202020204" pitchFamily="34" charset="0"/>
              <a:buChar char="•"/>
            </a:pPr>
            <a:r>
              <a:rPr lang="de-DE" sz="1800" b="0" dirty="0"/>
              <a:t>Sozialmedizin</a:t>
            </a:r>
          </a:p>
          <a:p>
            <a:pPr marL="742950" lvl="1" indent="-285750">
              <a:buFont typeface="Arial" panose="020B0604020202020204" pitchFamily="34" charset="0"/>
              <a:buChar char="•"/>
            </a:pPr>
            <a:r>
              <a:rPr lang="de-DE" sz="1800" b="0" dirty="0"/>
              <a:t>Umweltmedizin</a:t>
            </a:r>
          </a:p>
          <a:p>
            <a:pPr marL="742950" lvl="1" indent="-285750">
              <a:buFont typeface="Arial" panose="020B0604020202020204" pitchFamily="34" charset="0"/>
              <a:buChar char="•"/>
            </a:pPr>
            <a:r>
              <a:rPr lang="de-DE" sz="1800" b="0" dirty="0"/>
              <a:t>Naturheilverfahren</a:t>
            </a:r>
          </a:p>
          <a:p>
            <a:pPr marL="285750" indent="-285750">
              <a:buFont typeface="Arial" panose="020B0604020202020204" pitchFamily="34" charset="0"/>
              <a:buChar char="•"/>
            </a:pPr>
            <a:r>
              <a:rPr lang="de-DE" sz="1800" b="0" dirty="0"/>
              <a:t>Seit 01.02.21 Dezernentin für Gesundheit und Verbraucherschutz beim Landratsamt Ludwigsburg</a:t>
            </a:r>
          </a:p>
          <a:p>
            <a:pPr marL="285750" indent="-285750">
              <a:buFont typeface="Arial" panose="020B0604020202020204" pitchFamily="34" charset="0"/>
              <a:buChar char="•"/>
            </a:pPr>
            <a:r>
              <a:rPr lang="de-DE" sz="1800" b="0" dirty="0"/>
              <a:t>Verheiratet, 6 erwachsene Kinder, 3 Enkel</a:t>
            </a:r>
          </a:p>
          <a:p>
            <a:pPr marL="285750" indent="-285750">
              <a:buFont typeface="Arial" panose="020B0604020202020204" pitchFamily="34" charset="0"/>
              <a:buChar char="•"/>
            </a:pPr>
            <a:r>
              <a:rPr lang="de-DE" sz="1800" b="0" dirty="0"/>
              <a:t>Ehrenamtlich aktiv:</a:t>
            </a:r>
          </a:p>
          <a:p>
            <a:pPr marL="742950" lvl="1" indent="-285750">
              <a:buFont typeface="Arial" panose="020B0604020202020204" pitchFamily="34" charset="0"/>
              <a:buChar char="•"/>
            </a:pPr>
            <a:r>
              <a:rPr lang="de-DE" sz="1800" b="0" dirty="0"/>
              <a:t>Gemeinderätin in Freudental</a:t>
            </a:r>
          </a:p>
          <a:p>
            <a:pPr marL="742950" lvl="1" indent="-285750">
              <a:buFont typeface="Arial" panose="020B0604020202020204" pitchFamily="34" charset="0"/>
              <a:buChar char="•"/>
            </a:pPr>
            <a:r>
              <a:rPr lang="de-DE" sz="1800" b="0" dirty="0"/>
              <a:t>Aufsichtsrätin VR-Bank Neckar-Enz</a:t>
            </a:r>
          </a:p>
          <a:p>
            <a:pPr marL="742950" lvl="1" indent="-285750">
              <a:buFont typeface="Arial" panose="020B0604020202020204" pitchFamily="34" charset="0"/>
              <a:buChar char="•"/>
            </a:pPr>
            <a:r>
              <a:rPr lang="de-DE" sz="1800" b="0" dirty="0"/>
              <a:t>Vorstandsmitglied LV ÖGD und BVÖGD</a:t>
            </a:r>
          </a:p>
          <a:p>
            <a:pPr marL="742950" lvl="1" indent="-285750">
              <a:buFont typeface="Arial" panose="020B0604020202020204" pitchFamily="34" charset="0"/>
              <a:buChar char="•"/>
            </a:pPr>
            <a:r>
              <a:rPr lang="de-DE" sz="1800" b="0" dirty="0"/>
              <a:t>Lehrauftrag an der med. Universität Ulm</a:t>
            </a:r>
          </a:p>
          <a:p>
            <a:pPr marL="742950" lvl="1" indent="-285750">
              <a:buFont typeface="Arial" panose="020B0604020202020204" pitchFamily="34" charset="0"/>
              <a:buChar char="•"/>
            </a:pPr>
            <a:r>
              <a:rPr lang="de-DE" sz="1800" b="0" dirty="0"/>
              <a:t>Sachverständige für das IMPP</a:t>
            </a:r>
          </a:p>
          <a:p>
            <a:pPr marL="742950" lvl="1" indent="-285750">
              <a:buFont typeface="Arial" panose="020B0604020202020204" pitchFamily="34" charset="0"/>
              <a:buChar char="•"/>
            </a:pPr>
            <a:r>
              <a:rPr lang="de-DE" sz="1800" b="0" dirty="0"/>
              <a:t>Mitarbeit in verschiedenen Ausschüssen </a:t>
            </a:r>
            <a:br>
              <a:rPr lang="de-DE" sz="1800" b="0" dirty="0"/>
            </a:br>
            <a:r>
              <a:rPr lang="de-DE" sz="1800" b="0" dirty="0"/>
              <a:t>und Prüfungskommissionen der Ärztekammern Baden-Württemberg</a:t>
            </a:r>
          </a:p>
          <a:p>
            <a:pPr marL="742950" lvl="1" indent="-285750">
              <a:buFont typeface="Arial" panose="020B0604020202020204" pitchFamily="34" charset="0"/>
              <a:buChar char="•"/>
            </a:pPr>
            <a:r>
              <a:rPr lang="de-DE" sz="1800" b="0" dirty="0"/>
              <a:t>……</a:t>
            </a:r>
          </a:p>
        </p:txBody>
      </p:sp>
      <p:sp>
        <p:nvSpPr>
          <p:cNvPr id="3" name="Textfeld 2">
            <a:extLst>
              <a:ext uri="{FF2B5EF4-FFF2-40B4-BE49-F238E27FC236}">
                <a16:creationId xmlns:a16="http://schemas.microsoft.com/office/drawing/2014/main" id="{848015DD-FDA2-4033-A9E8-E8022208204A}"/>
              </a:ext>
            </a:extLst>
          </p:cNvPr>
          <p:cNvSpPr txBox="1"/>
          <p:nvPr/>
        </p:nvSpPr>
        <p:spPr>
          <a:xfrm>
            <a:off x="6660232" y="5293588"/>
            <a:ext cx="2123728" cy="1077218"/>
          </a:xfrm>
          <a:prstGeom prst="rect">
            <a:avLst/>
          </a:prstGeom>
          <a:noFill/>
          <a:ln>
            <a:solidFill>
              <a:schemeClr val="tx1"/>
            </a:solidFill>
          </a:ln>
        </p:spPr>
        <p:txBody>
          <a:bodyPr wrap="square" rtlCol="0">
            <a:spAutoFit/>
          </a:bodyPr>
          <a:lstStyle/>
          <a:p>
            <a:r>
              <a:rPr lang="de-DE" sz="800" dirty="0"/>
              <a:t>Abkürzungen:</a:t>
            </a:r>
          </a:p>
          <a:p>
            <a:r>
              <a:rPr lang="de-DE" sz="800" dirty="0"/>
              <a:t>ÖGD: Öffentlicher Gesundheitsdienst</a:t>
            </a:r>
          </a:p>
          <a:p>
            <a:r>
              <a:rPr lang="de-DE" sz="800" dirty="0"/>
              <a:t>LV ÖGD BW : Landesverband der  </a:t>
            </a:r>
          </a:p>
          <a:p>
            <a:r>
              <a:rPr lang="de-DE" sz="800" dirty="0"/>
              <a:t>               Ärztinnen und Ärzte im ÖGD </a:t>
            </a:r>
          </a:p>
          <a:p>
            <a:r>
              <a:rPr lang="de-DE" sz="800" dirty="0"/>
              <a:t>BVÖGD: Bundesverband der Ärztinnen </a:t>
            </a:r>
            <a:br>
              <a:rPr lang="de-DE" sz="800" dirty="0"/>
            </a:br>
            <a:r>
              <a:rPr lang="de-DE" sz="800" dirty="0"/>
              <a:t>               und Ärzte </a:t>
            </a:r>
            <a:r>
              <a:rPr lang="de-DE" sz="800"/>
              <a:t>im ÖGD</a:t>
            </a:r>
            <a:endParaRPr lang="de-DE" sz="800" dirty="0"/>
          </a:p>
          <a:p>
            <a:r>
              <a:rPr lang="de-DE" sz="800" dirty="0"/>
              <a:t>IMPP: Institut für medizinische und </a:t>
            </a:r>
            <a:br>
              <a:rPr lang="de-DE" sz="800" dirty="0"/>
            </a:br>
            <a:r>
              <a:rPr lang="de-DE" sz="800" dirty="0"/>
              <a:t>          pharmazeutische Prüfungsfragen</a:t>
            </a:r>
          </a:p>
        </p:txBody>
      </p:sp>
      <p:pic>
        <p:nvPicPr>
          <p:cNvPr id="7" name="Grafik 6">
            <a:extLst>
              <a:ext uri="{FF2B5EF4-FFF2-40B4-BE49-F238E27FC236}">
                <a16:creationId xmlns:a16="http://schemas.microsoft.com/office/drawing/2014/main" id="{736E292C-9939-41A8-905C-C0C8AC18C1D4}"/>
              </a:ext>
            </a:extLst>
          </p:cNvPr>
          <p:cNvPicPr>
            <a:picLocks noChangeAspect="1"/>
          </p:cNvPicPr>
          <p:nvPr/>
        </p:nvPicPr>
        <p:blipFill>
          <a:blip r:embed="rId3"/>
          <a:stretch>
            <a:fillRect/>
          </a:stretch>
        </p:blipFill>
        <p:spPr>
          <a:xfrm>
            <a:off x="6444208" y="685016"/>
            <a:ext cx="2181532" cy="326687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7C34FDD-EE1E-48C5-A8E2-1C7DE124B734}"/>
              </a:ext>
            </a:extLst>
          </p:cNvPr>
          <p:cNvSpPr>
            <a:spLocks noGrp="1"/>
          </p:cNvSpPr>
          <p:nvPr>
            <p:ph idx="1"/>
          </p:nvPr>
        </p:nvSpPr>
        <p:spPr>
          <a:xfrm>
            <a:off x="574575" y="2132856"/>
            <a:ext cx="7994849" cy="4176464"/>
          </a:xfrm>
        </p:spPr>
        <p:txBody>
          <a:bodyPr>
            <a:normAutofit fontScale="70000" lnSpcReduction="20000"/>
          </a:bodyPr>
          <a:lstStyle/>
          <a:p>
            <a:pPr lvl="1">
              <a:lnSpc>
                <a:spcPct val="120000"/>
              </a:lnSpc>
              <a:buFont typeface="Wingdings" panose="05000000000000000000" pitchFamily="2" charset="2"/>
              <a:buChar char="Ø"/>
            </a:pPr>
            <a:r>
              <a:rPr lang="de-DE" sz="3300" dirty="0">
                <a:latin typeface="Century Gothic" panose="020B0502020202020204" pitchFamily="34" charset="0"/>
              </a:rPr>
              <a:t>„Pakt für den ÖGD“, verabschiedet im Sept 2020:</a:t>
            </a:r>
            <a:br>
              <a:rPr lang="de-DE" sz="3700" dirty="0">
                <a:latin typeface="Century Gothic" panose="020B0502020202020204" pitchFamily="34" charset="0"/>
              </a:rPr>
            </a:br>
            <a:r>
              <a:rPr lang="de-DE" sz="1000" dirty="0">
                <a:latin typeface="Century Gothic" panose="020B0502020202020204" pitchFamily="34" charset="0"/>
              </a:rPr>
              <a:t>.</a:t>
            </a:r>
            <a:endParaRPr lang="de-DE" sz="3700" dirty="0">
              <a:latin typeface="Century Gothic" panose="020B0502020202020204" pitchFamily="34" charset="0"/>
            </a:endParaRPr>
          </a:p>
          <a:p>
            <a:pPr lvl="2">
              <a:lnSpc>
                <a:spcPct val="120000"/>
              </a:lnSpc>
              <a:buFont typeface="Wingdings" panose="05000000000000000000" pitchFamily="2" charset="2"/>
              <a:buChar char="Ø"/>
            </a:pPr>
            <a:r>
              <a:rPr lang="de-DE" dirty="0">
                <a:latin typeface="Century Gothic" panose="020B0502020202020204" pitchFamily="34" charset="0"/>
              </a:rPr>
              <a:t>Herausragende Bedeutung des ÖGD im Bevölkerungsschutz</a:t>
            </a:r>
          </a:p>
          <a:p>
            <a:pPr lvl="2">
              <a:lnSpc>
                <a:spcPct val="120000"/>
              </a:lnSpc>
              <a:buFont typeface="Wingdings" panose="05000000000000000000" pitchFamily="2" charset="2"/>
              <a:buChar char="Ø"/>
            </a:pPr>
            <a:r>
              <a:rPr lang="de-DE" dirty="0">
                <a:latin typeface="Century Gothic" panose="020B0502020202020204" pitchFamily="34" charset="0"/>
              </a:rPr>
              <a:t>Bis 2026 stellt der Bund 4 </a:t>
            </a:r>
            <a:r>
              <a:rPr lang="de-DE" dirty="0" err="1">
                <a:latin typeface="Century Gothic" panose="020B0502020202020204" pitchFamily="34" charset="0"/>
              </a:rPr>
              <a:t>Mrd</a:t>
            </a:r>
            <a:r>
              <a:rPr lang="de-DE" dirty="0">
                <a:latin typeface="Century Gothic" panose="020B0502020202020204" pitchFamily="34" charset="0"/>
              </a:rPr>
              <a:t> € zur Umsetzung des Paktes ein</a:t>
            </a:r>
          </a:p>
          <a:p>
            <a:pPr lvl="2">
              <a:lnSpc>
                <a:spcPct val="120000"/>
              </a:lnSpc>
              <a:buFont typeface="Wingdings" panose="05000000000000000000" pitchFamily="2" charset="2"/>
              <a:buChar char="Ø"/>
            </a:pPr>
            <a:r>
              <a:rPr lang="de-DE" dirty="0">
                <a:latin typeface="Century Gothic" panose="020B0502020202020204" pitchFamily="34" charset="0"/>
              </a:rPr>
              <a:t>Personalaufbau bis 31.12.21: mindestens 1500 neue unbefristete Vollzeitstellen für Ärztinnen und Ärzte </a:t>
            </a:r>
          </a:p>
          <a:p>
            <a:pPr lvl="2">
              <a:lnSpc>
                <a:spcPct val="120000"/>
              </a:lnSpc>
              <a:buFont typeface="Wingdings" panose="05000000000000000000" pitchFamily="2" charset="2"/>
              <a:buChar char="Ø"/>
            </a:pPr>
            <a:r>
              <a:rPr lang="de-DE" dirty="0">
                <a:latin typeface="Century Gothic" panose="020B0502020202020204" pitchFamily="34" charset="0"/>
              </a:rPr>
              <a:t>Förderung der Digitalisierung (Bund stellte 2020 50 </a:t>
            </a:r>
            <a:r>
              <a:rPr lang="de-DE" dirty="0" err="1">
                <a:latin typeface="Century Gothic" panose="020B0502020202020204" pitchFamily="34" charset="0"/>
              </a:rPr>
              <a:t>Mio</a:t>
            </a:r>
            <a:r>
              <a:rPr lang="de-DE" dirty="0">
                <a:latin typeface="Century Gothic" panose="020B0502020202020204" pitchFamily="34" charset="0"/>
              </a:rPr>
              <a:t> € bereit)</a:t>
            </a:r>
          </a:p>
          <a:p>
            <a:pPr lvl="2">
              <a:lnSpc>
                <a:spcPct val="120000"/>
              </a:lnSpc>
              <a:buFont typeface="Wingdings" panose="05000000000000000000" pitchFamily="2" charset="2"/>
              <a:buChar char="Ø"/>
            </a:pPr>
            <a:r>
              <a:rPr lang="de-DE" dirty="0">
                <a:latin typeface="Century Gothic" panose="020B0502020202020204" pitchFamily="34" charset="0"/>
              </a:rPr>
              <a:t>Steigerung der Attraktivität des ÖGD (Besoldungsanpassung)…</a:t>
            </a:r>
            <a:br>
              <a:rPr lang="de-DE" dirty="0">
                <a:latin typeface="Century Gothic" panose="020B0502020202020204" pitchFamily="34" charset="0"/>
              </a:rPr>
            </a:br>
            <a:endParaRPr lang="de-DE" dirty="0">
              <a:latin typeface="Century Gothic" panose="020B0502020202020204" pitchFamily="34" charset="0"/>
            </a:endParaRPr>
          </a:p>
          <a:p>
            <a:pPr lvl="1">
              <a:lnSpc>
                <a:spcPct val="120000"/>
              </a:lnSpc>
              <a:buFont typeface="Wingdings" panose="05000000000000000000" pitchFamily="2" charset="2"/>
              <a:buChar char="Ø"/>
            </a:pPr>
            <a:r>
              <a:rPr lang="de-DE" sz="3300" dirty="0">
                <a:latin typeface="Century Gothic" panose="020B0502020202020204" pitchFamily="34" charset="0"/>
              </a:rPr>
              <a:t>Änderung der Approbationsordnung, Aufnahme der Themen des ÖGD in verschiedene Ausbildungsbereiche von Medizinstudierenden …</a:t>
            </a:r>
          </a:p>
        </p:txBody>
      </p:sp>
      <p:sp>
        <p:nvSpPr>
          <p:cNvPr id="7" name="Titel 1">
            <a:extLst>
              <a:ext uri="{FF2B5EF4-FFF2-40B4-BE49-F238E27FC236}">
                <a16:creationId xmlns:a16="http://schemas.microsoft.com/office/drawing/2014/main" id="{AF2E3A7D-BBF2-4245-935C-01284E69FBA0}"/>
              </a:ext>
            </a:extLst>
          </p:cNvPr>
          <p:cNvSpPr>
            <a:spLocks noGrp="1"/>
          </p:cNvSpPr>
          <p:nvPr>
            <p:ph type="title"/>
          </p:nvPr>
        </p:nvSpPr>
        <p:spPr>
          <a:xfrm>
            <a:off x="1115616" y="548680"/>
            <a:ext cx="6589712" cy="1281112"/>
          </a:xfrm>
        </p:spPr>
        <p:txBody>
          <a:bodyPr/>
          <a:lstStyle/>
          <a:p>
            <a:pPr algn="ctr"/>
            <a:r>
              <a:rPr lang="de-DE" dirty="0"/>
              <a:t>Aufwertungen / positive Entwicklungen seit 2020</a:t>
            </a:r>
          </a:p>
        </p:txBody>
      </p:sp>
    </p:spTree>
    <p:extLst>
      <p:ext uri="{BB962C8B-B14F-4D97-AF65-F5344CB8AC3E}">
        <p14:creationId xmlns:p14="http://schemas.microsoft.com/office/powerpoint/2010/main" val="2408959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07274-552D-4648-9EF9-E127170F4397}"/>
              </a:ext>
            </a:extLst>
          </p:cNvPr>
          <p:cNvSpPr>
            <a:spLocks noGrp="1"/>
          </p:cNvSpPr>
          <p:nvPr>
            <p:ph type="title"/>
          </p:nvPr>
        </p:nvSpPr>
        <p:spPr>
          <a:xfrm>
            <a:off x="1945201" y="624110"/>
            <a:ext cx="6589199" cy="860674"/>
          </a:xfrm>
        </p:spPr>
        <p:txBody>
          <a:bodyPr>
            <a:normAutofit/>
          </a:bodyPr>
          <a:lstStyle/>
          <a:p>
            <a:pPr algn="ctr"/>
            <a:r>
              <a:rPr lang="de-DE" sz="4800" b="1" dirty="0"/>
              <a:t>Lessons </a:t>
            </a:r>
            <a:r>
              <a:rPr lang="de-DE" sz="4800" b="1" dirty="0" err="1"/>
              <a:t>learned</a:t>
            </a:r>
            <a:r>
              <a:rPr lang="de-DE" sz="4800" b="1" dirty="0"/>
              <a:t>?</a:t>
            </a:r>
          </a:p>
        </p:txBody>
      </p:sp>
      <p:sp>
        <p:nvSpPr>
          <p:cNvPr id="3" name="Inhaltsplatzhalter 2">
            <a:extLst>
              <a:ext uri="{FF2B5EF4-FFF2-40B4-BE49-F238E27FC236}">
                <a16:creationId xmlns:a16="http://schemas.microsoft.com/office/drawing/2014/main" id="{13ED7605-6E9B-4B91-8959-2905B92F8815}"/>
              </a:ext>
            </a:extLst>
          </p:cNvPr>
          <p:cNvSpPr>
            <a:spLocks noGrp="1"/>
          </p:cNvSpPr>
          <p:nvPr>
            <p:ph idx="1"/>
          </p:nvPr>
        </p:nvSpPr>
        <p:spPr>
          <a:xfrm>
            <a:off x="1115616" y="1988840"/>
            <a:ext cx="7202760" cy="3777622"/>
          </a:xfrm>
        </p:spPr>
        <p:txBody>
          <a:bodyPr>
            <a:normAutofit fontScale="92500" lnSpcReduction="10000"/>
          </a:bodyPr>
          <a:lstStyle/>
          <a:p>
            <a:pPr marL="0" indent="0">
              <a:buNone/>
            </a:pPr>
            <a:r>
              <a:rPr lang="de-DE" sz="3600" dirty="0">
                <a:latin typeface="Century Gothic" panose="020B0502020202020204" pitchFamily="34" charset="0"/>
              </a:rPr>
              <a:t>Wohl eher:</a:t>
            </a:r>
          </a:p>
          <a:p>
            <a:pPr marL="0" indent="0">
              <a:buNone/>
            </a:pPr>
            <a:endParaRPr lang="de-DE" sz="3600" dirty="0">
              <a:latin typeface="Century Gothic" panose="020B0502020202020204" pitchFamily="34" charset="0"/>
            </a:endParaRPr>
          </a:p>
          <a:p>
            <a:pPr>
              <a:buFont typeface="Wingdings" panose="05000000000000000000" pitchFamily="2" charset="2"/>
              <a:buChar char="Ø"/>
            </a:pPr>
            <a:r>
              <a:rPr lang="de-DE" sz="3600" dirty="0">
                <a:latin typeface="Century Gothic" panose="020B0502020202020204" pitchFamily="34" charset="0"/>
              </a:rPr>
              <a:t>Problem erkannt</a:t>
            </a:r>
            <a:br>
              <a:rPr lang="de-DE" sz="3600" dirty="0">
                <a:latin typeface="Century Gothic" panose="020B0502020202020204" pitchFamily="34" charset="0"/>
              </a:rPr>
            </a:br>
            <a:r>
              <a:rPr lang="de-DE" dirty="0">
                <a:solidFill>
                  <a:schemeClr val="bg1"/>
                </a:solidFill>
                <a:latin typeface="Century Gothic" panose="020B0502020202020204" pitchFamily="34" charset="0"/>
              </a:rPr>
              <a:t>.</a:t>
            </a:r>
            <a:endParaRPr lang="de-DE" sz="3600" dirty="0">
              <a:solidFill>
                <a:schemeClr val="bg1"/>
              </a:solidFill>
              <a:latin typeface="Century Gothic" panose="020B0502020202020204" pitchFamily="34" charset="0"/>
            </a:endParaRPr>
          </a:p>
          <a:p>
            <a:pPr lvl="1"/>
            <a:r>
              <a:rPr lang="de-DE" sz="3400" dirty="0">
                <a:latin typeface="Century Gothic" panose="020B0502020202020204" pitchFamily="34" charset="0"/>
              </a:rPr>
              <a:t>Es gibt noch viel zu tun zur Ertüchtigung des ÖGD!!</a:t>
            </a:r>
            <a:br>
              <a:rPr lang="de-DE" sz="3400" dirty="0">
                <a:latin typeface="Century Gothic" panose="020B0502020202020204" pitchFamily="34" charset="0"/>
              </a:rPr>
            </a:br>
            <a:r>
              <a:rPr lang="de-DE" sz="1800" dirty="0">
                <a:solidFill>
                  <a:schemeClr val="bg1"/>
                </a:solidFill>
                <a:latin typeface="Century Gothic" panose="020B0502020202020204" pitchFamily="34" charset="0"/>
              </a:rPr>
              <a:t>.</a:t>
            </a:r>
            <a:endParaRPr lang="de-DE" sz="3400" dirty="0">
              <a:latin typeface="Century Gothic" panose="020B0502020202020204" pitchFamily="34" charset="0"/>
            </a:endParaRPr>
          </a:p>
          <a:p>
            <a:pPr lvl="7"/>
            <a:r>
              <a:rPr lang="de-DE" sz="2600" dirty="0">
                <a:latin typeface="Century Gothic" panose="020B0502020202020204" pitchFamily="34" charset="0"/>
              </a:rPr>
              <a:t>… das kann dauern…</a:t>
            </a:r>
          </a:p>
        </p:txBody>
      </p:sp>
    </p:spTree>
    <p:extLst>
      <p:ext uri="{BB962C8B-B14F-4D97-AF65-F5344CB8AC3E}">
        <p14:creationId xmlns:p14="http://schemas.microsoft.com/office/powerpoint/2010/main" val="3916743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70E81-81A4-425A-8C50-3E1D01352C4C}"/>
              </a:ext>
            </a:extLst>
          </p:cNvPr>
          <p:cNvSpPr>
            <a:spLocks noGrp="1"/>
          </p:cNvSpPr>
          <p:nvPr>
            <p:ph type="title"/>
          </p:nvPr>
        </p:nvSpPr>
        <p:spPr>
          <a:xfrm>
            <a:off x="323528" y="609600"/>
            <a:ext cx="8712968" cy="1371600"/>
          </a:xfrm>
        </p:spPr>
        <p:txBody>
          <a:bodyPr/>
          <a:lstStyle/>
          <a:p>
            <a:r>
              <a:rPr lang="de-DE" dirty="0"/>
              <a:t>Bessere Vernetzung</a:t>
            </a:r>
            <a:br>
              <a:rPr lang="de-DE" dirty="0"/>
            </a:br>
            <a:r>
              <a:rPr lang="de-DE" dirty="0"/>
              <a:t>Einmischung bei relevanten Themen</a:t>
            </a:r>
          </a:p>
        </p:txBody>
      </p:sp>
      <p:sp>
        <p:nvSpPr>
          <p:cNvPr id="3" name="Inhaltsplatzhalter 2">
            <a:extLst>
              <a:ext uri="{FF2B5EF4-FFF2-40B4-BE49-F238E27FC236}">
                <a16:creationId xmlns:a16="http://schemas.microsoft.com/office/drawing/2014/main" id="{509DF3F7-5305-43E6-BBF2-738325B35ED8}"/>
              </a:ext>
            </a:extLst>
          </p:cNvPr>
          <p:cNvSpPr>
            <a:spLocks noGrp="1"/>
          </p:cNvSpPr>
          <p:nvPr>
            <p:ph idx="1"/>
          </p:nvPr>
        </p:nvSpPr>
        <p:spPr>
          <a:xfrm>
            <a:off x="685800" y="2204864"/>
            <a:ext cx="7772400" cy="4248472"/>
          </a:xfrm>
        </p:spPr>
        <p:txBody>
          <a:bodyPr/>
          <a:lstStyle/>
          <a:p>
            <a:pPr marL="0" indent="0">
              <a:buNone/>
            </a:pPr>
            <a:r>
              <a:rPr lang="de-DE" sz="2400" dirty="0"/>
              <a:t>Viele der aktuellen Probleme lassen sich nur vernetzt und kooperativ lösen:</a:t>
            </a:r>
          </a:p>
          <a:p>
            <a:pPr lvl="1">
              <a:buFont typeface="Wingdings" panose="05000000000000000000" pitchFamily="2" charset="2"/>
              <a:buChar char="Ø"/>
            </a:pPr>
            <a:r>
              <a:rPr lang="de-DE" dirty="0"/>
              <a:t> </a:t>
            </a:r>
            <a:r>
              <a:rPr lang="de-DE" sz="2400" dirty="0"/>
              <a:t>Klimawandel / Energiewende / Hitzeanpassung</a:t>
            </a:r>
          </a:p>
          <a:p>
            <a:pPr lvl="1">
              <a:buFont typeface="Wingdings" panose="05000000000000000000" pitchFamily="2" charset="2"/>
              <a:buChar char="Ø"/>
            </a:pPr>
            <a:r>
              <a:rPr lang="de-DE" sz="2400" dirty="0"/>
              <a:t> Umweltgifte / Umweltverschmutzung</a:t>
            </a:r>
          </a:p>
          <a:p>
            <a:pPr lvl="4">
              <a:buFont typeface="Wingdings" panose="05000000000000000000" pitchFamily="2" charset="2"/>
              <a:buChar char="Ø"/>
            </a:pPr>
            <a:r>
              <a:rPr lang="de-DE" dirty="0"/>
              <a:t> PFAS und anverwandte Stoffe</a:t>
            </a:r>
          </a:p>
          <a:p>
            <a:pPr lvl="4">
              <a:buFont typeface="Wingdings" panose="05000000000000000000" pitchFamily="2" charset="2"/>
              <a:buChar char="Ø"/>
            </a:pPr>
            <a:r>
              <a:rPr lang="de-DE" dirty="0"/>
              <a:t>Medikamente im Grund- und Trinkwasser</a:t>
            </a:r>
          </a:p>
          <a:p>
            <a:pPr lvl="4">
              <a:buFont typeface="Wingdings" panose="05000000000000000000" pitchFamily="2" charset="2"/>
              <a:buChar char="Ø"/>
            </a:pPr>
            <a:r>
              <a:rPr lang="de-DE" dirty="0"/>
              <a:t> Radioaktivität / Endlagerungen,…. </a:t>
            </a:r>
          </a:p>
          <a:p>
            <a:pPr lvl="1">
              <a:buFont typeface="Wingdings" panose="05000000000000000000" pitchFamily="2" charset="2"/>
              <a:buChar char="Ø"/>
            </a:pPr>
            <a:r>
              <a:rPr lang="de-DE" dirty="0"/>
              <a:t> </a:t>
            </a:r>
            <a:r>
              <a:rPr lang="de-DE" sz="2400" dirty="0"/>
              <a:t>Gesundheit von benachteiligten Gruppen </a:t>
            </a:r>
            <a:br>
              <a:rPr lang="de-DE" sz="2400" dirty="0"/>
            </a:br>
            <a:r>
              <a:rPr lang="de-DE" sz="2400" dirty="0"/>
              <a:t>  Integration,</a:t>
            </a:r>
          </a:p>
          <a:p>
            <a:pPr lvl="1">
              <a:buFont typeface="Wingdings" panose="05000000000000000000" pitchFamily="2" charset="2"/>
              <a:buChar char="Ø"/>
            </a:pPr>
            <a:r>
              <a:rPr lang="de-DE" sz="2400" dirty="0"/>
              <a:t>….</a:t>
            </a:r>
          </a:p>
        </p:txBody>
      </p:sp>
    </p:spTree>
    <p:extLst>
      <p:ext uri="{BB962C8B-B14F-4D97-AF65-F5344CB8AC3E}">
        <p14:creationId xmlns:p14="http://schemas.microsoft.com/office/powerpoint/2010/main" val="3188223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1692275" y="652463"/>
            <a:ext cx="67675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50000"/>
              </a:spcBef>
              <a:buClr>
                <a:srgbClr val="284F9E"/>
              </a:buClr>
              <a:buSzPct val="90000"/>
              <a:buFont typeface="Wingdings" pitchFamily="2" charset="2"/>
              <a:buChar char="n"/>
              <a:defRPr sz="2400">
                <a:solidFill>
                  <a:schemeClr val="tx1"/>
                </a:solidFill>
                <a:latin typeface="Arial" charset="0"/>
              </a:defRPr>
            </a:lvl1pPr>
            <a:lvl2pPr marL="381000" indent="-185738">
              <a:spcBef>
                <a:spcPct val="50000"/>
              </a:spcBef>
              <a:buClr>
                <a:srgbClr val="4974CB"/>
              </a:buClr>
              <a:buSzPct val="90000"/>
              <a:buFont typeface="Wingdings" pitchFamily="2" charset="2"/>
              <a:buChar char="n"/>
              <a:defRPr sz="2400">
                <a:solidFill>
                  <a:schemeClr val="tx1"/>
                </a:solidFill>
                <a:latin typeface="Arial" charset="0"/>
              </a:defRPr>
            </a:lvl2pPr>
            <a:lvl3pPr marL="1184275" indent="-228600">
              <a:spcBef>
                <a:spcPct val="50000"/>
              </a:spcBef>
              <a:buClr>
                <a:srgbClr val="7F9FDF"/>
              </a:buClr>
              <a:buSzPct val="90000"/>
              <a:buFont typeface="Wingdings" pitchFamily="2" charset="2"/>
              <a:buChar char="n"/>
              <a:defRPr sz="2400">
                <a:solidFill>
                  <a:schemeClr val="tx1"/>
                </a:solidFill>
                <a:latin typeface="Arial" charset="0"/>
              </a:defRPr>
            </a:lvl3pPr>
            <a:lvl4pPr marL="1603375" indent="-228600">
              <a:spcBef>
                <a:spcPct val="50000"/>
              </a:spcBef>
              <a:buClr>
                <a:srgbClr val="BDCEEF"/>
              </a:buClr>
              <a:buSzPct val="90000"/>
              <a:buFont typeface="Wingdings" pitchFamily="2" charset="2"/>
              <a:buChar char="n"/>
              <a:defRPr sz="2400">
                <a:solidFill>
                  <a:schemeClr val="tx1"/>
                </a:solidFill>
                <a:latin typeface="Arial" charset="0"/>
              </a:defRPr>
            </a:lvl4pPr>
            <a:lvl5pPr marL="2057400" indent="-228600">
              <a:spcBef>
                <a:spcPct val="50000"/>
              </a:spcBef>
              <a:buClr>
                <a:srgbClr val="DFE7F7"/>
              </a:buClr>
              <a:buSzPct val="90000"/>
              <a:buFont typeface="Wingdings" pitchFamily="2" charset="2"/>
              <a:buChar char="n"/>
              <a:defRPr sz="2400">
                <a:solidFill>
                  <a:schemeClr val="tx1"/>
                </a:solidFill>
                <a:latin typeface="Arial" charset="0"/>
              </a:defRPr>
            </a:lvl5pPr>
            <a:lvl6pPr marL="2514600" indent="-228600" eaLnBrk="0" fontAlgn="base" hangingPunct="0">
              <a:spcBef>
                <a:spcPct val="50000"/>
              </a:spcBef>
              <a:spcAft>
                <a:spcPct val="0"/>
              </a:spcAft>
              <a:buClr>
                <a:srgbClr val="DFE7F7"/>
              </a:buClr>
              <a:buSzPct val="90000"/>
              <a:buFont typeface="Wingdings" pitchFamily="2" charset="2"/>
              <a:buChar char="n"/>
              <a:defRPr sz="2400">
                <a:solidFill>
                  <a:schemeClr val="tx1"/>
                </a:solidFill>
                <a:latin typeface="Arial" charset="0"/>
              </a:defRPr>
            </a:lvl6pPr>
            <a:lvl7pPr marL="2971800" indent="-228600" eaLnBrk="0" fontAlgn="base" hangingPunct="0">
              <a:spcBef>
                <a:spcPct val="50000"/>
              </a:spcBef>
              <a:spcAft>
                <a:spcPct val="0"/>
              </a:spcAft>
              <a:buClr>
                <a:srgbClr val="DFE7F7"/>
              </a:buClr>
              <a:buSzPct val="90000"/>
              <a:buFont typeface="Wingdings" pitchFamily="2" charset="2"/>
              <a:buChar char="n"/>
              <a:defRPr sz="2400">
                <a:solidFill>
                  <a:schemeClr val="tx1"/>
                </a:solidFill>
                <a:latin typeface="Arial" charset="0"/>
              </a:defRPr>
            </a:lvl7pPr>
            <a:lvl8pPr marL="3429000" indent="-228600" eaLnBrk="0" fontAlgn="base" hangingPunct="0">
              <a:spcBef>
                <a:spcPct val="50000"/>
              </a:spcBef>
              <a:spcAft>
                <a:spcPct val="0"/>
              </a:spcAft>
              <a:buClr>
                <a:srgbClr val="DFE7F7"/>
              </a:buClr>
              <a:buSzPct val="90000"/>
              <a:buFont typeface="Wingdings" pitchFamily="2" charset="2"/>
              <a:buChar char="n"/>
              <a:defRPr sz="2400">
                <a:solidFill>
                  <a:schemeClr val="tx1"/>
                </a:solidFill>
                <a:latin typeface="Arial" charset="0"/>
              </a:defRPr>
            </a:lvl8pPr>
            <a:lvl9pPr marL="3886200" indent="-228600" eaLnBrk="0" fontAlgn="base" hangingPunct="0">
              <a:spcBef>
                <a:spcPct val="50000"/>
              </a:spcBef>
              <a:spcAft>
                <a:spcPct val="0"/>
              </a:spcAft>
              <a:buClr>
                <a:srgbClr val="DFE7F7"/>
              </a:buClr>
              <a:buSzPct val="90000"/>
              <a:buFont typeface="Wingdings" pitchFamily="2" charset="2"/>
              <a:buChar char="n"/>
              <a:defRPr sz="2400">
                <a:solidFill>
                  <a:schemeClr val="tx1"/>
                </a:solidFill>
                <a:latin typeface="Arial" charset="0"/>
              </a:defRPr>
            </a:lvl9pPr>
          </a:lstStyle>
          <a:p>
            <a:pPr eaLnBrk="1" hangingPunct="1">
              <a:spcBef>
                <a:spcPct val="20000"/>
              </a:spcBef>
              <a:buClrTx/>
              <a:buSzTx/>
              <a:buFontTx/>
              <a:buNone/>
            </a:pPr>
            <a:r>
              <a:rPr lang="de-DE" altLang="de-DE" sz="3600">
                <a:latin typeface="Times New Roman" pitchFamily="18" charset="0"/>
              </a:rPr>
              <a:t> </a:t>
            </a:r>
            <a:r>
              <a:rPr lang="de-DE" altLang="de-DE" sz="3200">
                <a:latin typeface="Times New Roman" pitchFamily="18" charset="0"/>
              </a:rPr>
              <a:t>Vielen Dank für Ihre Aufmerksamkeit</a:t>
            </a:r>
          </a:p>
          <a:p>
            <a:pPr lvl="1" eaLnBrk="1" hangingPunct="1">
              <a:spcBef>
                <a:spcPct val="20000"/>
              </a:spcBef>
              <a:buClrTx/>
              <a:buSzTx/>
              <a:buFontTx/>
              <a:buNone/>
            </a:pPr>
            <a:endParaRPr lang="de-DE" altLang="de-DE" sz="3200">
              <a:solidFill>
                <a:schemeClr val="accent2"/>
              </a:solidFill>
              <a:latin typeface="Times New Roman" pitchFamily="18" charset="0"/>
            </a:endParaRPr>
          </a:p>
        </p:txBody>
      </p:sp>
      <p:sp>
        <p:nvSpPr>
          <p:cNvPr id="33797" name="Textfeld 1"/>
          <p:cNvSpPr txBox="1">
            <a:spLocks noChangeArrowheads="1"/>
          </p:cNvSpPr>
          <p:nvPr/>
        </p:nvSpPr>
        <p:spPr bwMode="auto">
          <a:xfrm>
            <a:off x="3746004" y="2327275"/>
            <a:ext cx="4786809" cy="19514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150000"/>
              </a:lnSpc>
            </a:pPr>
            <a:r>
              <a:rPr lang="de-DE" altLang="de-DE" sz="2800" dirty="0"/>
              <a:t>Ideen können nur nützen, wenn sie in vielen Köpfen lebendig werden</a:t>
            </a:r>
          </a:p>
        </p:txBody>
      </p:sp>
      <p:sp>
        <p:nvSpPr>
          <p:cNvPr id="33798" name="Textfeld 2"/>
          <p:cNvSpPr txBox="1">
            <a:spLocks noChangeArrowheads="1"/>
          </p:cNvSpPr>
          <p:nvPr/>
        </p:nvSpPr>
        <p:spPr bwMode="auto">
          <a:xfrm>
            <a:off x="4932040" y="4503309"/>
            <a:ext cx="38987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de-DE" altLang="de-DE" sz="1800" dirty="0">
                <a:latin typeface="Comic Sans MS" pitchFamily="66" charset="0"/>
              </a:rPr>
              <a:t>Alexander von </a:t>
            </a:r>
            <a:r>
              <a:rPr lang="de-DE" altLang="de-DE" sz="1800" dirty="0" err="1">
                <a:latin typeface="Comic Sans MS" pitchFamily="66" charset="0"/>
              </a:rPr>
              <a:t>Humoldt</a:t>
            </a:r>
            <a:r>
              <a:rPr lang="de-DE" altLang="de-DE" sz="1800" dirty="0">
                <a:latin typeface="Comic Sans MS" pitchFamily="66" charset="0"/>
              </a:rPr>
              <a:t>, 1799</a:t>
            </a:r>
          </a:p>
        </p:txBody>
      </p:sp>
      <p:pic>
        <p:nvPicPr>
          <p:cNvPr id="2" name="Grafik 1">
            <a:extLst>
              <a:ext uri="{FF2B5EF4-FFF2-40B4-BE49-F238E27FC236}">
                <a16:creationId xmlns:a16="http://schemas.microsoft.com/office/drawing/2014/main" id="{9E5AA53D-C4C5-405E-8D1D-142E258C4022}"/>
              </a:ext>
            </a:extLst>
          </p:cNvPr>
          <p:cNvPicPr>
            <a:picLocks noChangeAspect="1"/>
          </p:cNvPicPr>
          <p:nvPr/>
        </p:nvPicPr>
        <p:blipFill>
          <a:blip r:embed="rId2"/>
          <a:stretch>
            <a:fillRect/>
          </a:stretch>
        </p:blipFill>
        <p:spPr>
          <a:xfrm>
            <a:off x="611187" y="2327275"/>
            <a:ext cx="2619048" cy="2073907"/>
          </a:xfrm>
          <a:prstGeom prst="rect">
            <a:avLst/>
          </a:prstGeom>
        </p:spPr>
      </p:pic>
    </p:spTree>
    <p:extLst>
      <p:ext uri="{BB962C8B-B14F-4D97-AF65-F5344CB8AC3E}">
        <p14:creationId xmlns:p14="http://schemas.microsoft.com/office/powerpoint/2010/main" val="148444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a:xfrm>
            <a:off x="360629" y="1124744"/>
            <a:ext cx="8422741" cy="4248472"/>
          </a:xfrm>
        </p:spPr>
        <p:txBody>
          <a:bodyPr/>
          <a:lstStyle/>
          <a:p>
            <a:r>
              <a:rPr lang="de-DE" altLang="de-DE" dirty="0">
                <a:solidFill>
                  <a:schemeClr val="bg1">
                    <a:lumMod val="85000"/>
                  </a:schemeClr>
                </a:solidFill>
              </a:rPr>
              <a:t>Das Gesundheitsamt</a:t>
            </a:r>
            <a:br>
              <a:rPr lang="de-DE" altLang="de-DE" dirty="0"/>
            </a:br>
            <a:br>
              <a:rPr lang="de-DE" altLang="de-DE" dirty="0"/>
            </a:br>
            <a:r>
              <a:rPr lang="de-DE" altLang="de-DE" sz="6000" u="sng" dirty="0"/>
              <a:t>woher kommen wir? </a:t>
            </a:r>
            <a:br>
              <a:rPr lang="de-DE" altLang="de-DE" dirty="0"/>
            </a:br>
            <a:r>
              <a:rPr lang="de-DE" altLang="de-DE" dirty="0">
                <a:solidFill>
                  <a:schemeClr val="bg1">
                    <a:lumMod val="85000"/>
                  </a:schemeClr>
                </a:solidFill>
              </a:rPr>
              <a:t>wo stehen wir? </a:t>
            </a:r>
            <a:br>
              <a:rPr lang="de-DE" altLang="de-DE" dirty="0">
                <a:solidFill>
                  <a:schemeClr val="bg1">
                    <a:lumMod val="85000"/>
                  </a:schemeClr>
                </a:solidFill>
              </a:rPr>
            </a:br>
            <a:r>
              <a:rPr lang="de-DE" altLang="de-DE" dirty="0">
                <a:solidFill>
                  <a:schemeClr val="bg1">
                    <a:lumMod val="85000"/>
                  </a:schemeClr>
                </a:solidFill>
              </a:rPr>
              <a:t>wohin </a:t>
            </a:r>
            <a:r>
              <a:rPr lang="de-DE" altLang="de-DE" strike="sngStrike" dirty="0">
                <a:solidFill>
                  <a:schemeClr val="bg1">
                    <a:lumMod val="85000"/>
                  </a:schemeClr>
                </a:solidFill>
              </a:rPr>
              <a:t>wollen</a:t>
            </a:r>
            <a:r>
              <a:rPr lang="de-DE" altLang="de-DE" dirty="0">
                <a:solidFill>
                  <a:schemeClr val="bg1">
                    <a:lumMod val="85000"/>
                  </a:schemeClr>
                </a:solidFill>
              </a:rPr>
              <a:t>, </a:t>
            </a:r>
            <a:r>
              <a:rPr lang="de-DE" altLang="de-DE" strike="sngStrike" dirty="0">
                <a:solidFill>
                  <a:schemeClr val="bg1">
                    <a:lumMod val="85000"/>
                  </a:schemeClr>
                </a:solidFill>
              </a:rPr>
              <a:t>sollen</a:t>
            </a:r>
            <a:r>
              <a:rPr lang="de-DE" altLang="de-DE" dirty="0">
                <a:solidFill>
                  <a:schemeClr val="bg1">
                    <a:lumMod val="85000"/>
                  </a:schemeClr>
                </a:solidFill>
              </a:rPr>
              <a:t>, </a:t>
            </a:r>
            <a:r>
              <a:rPr lang="de-DE" altLang="de-DE" dirty="0" err="1">
                <a:solidFill>
                  <a:schemeClr val="bg1">
                    <a:lumMod val="85000"/>
                  </a:schemeClr>
                </a:solidFill>
              </a:rPr>
              <a:t>könn</a:t>
            </a:r>
            <a:r>
              <a:rPr lang="de-DE" altLang="de-DE" dirty="0">
                <a:solidFill>
                  <a:schemeClr val="bg1">
                    <a:lumMod val="85000"/>
                  </a:schemeClr>
                </a:solidFill>
              </a:rPr>
              <a:t>(t)en wir</a:t>
            </a:r>
            <a:endParaRPr lang="de-DE" altLang="de-DE" sz="4800" dirty="0">
              <a:solidFill>
                <a:schemeClr val="bg1">
                  <a:lumMod val="85000"/>
                </a:schemeClr>
              </a:solidFill>
            </a:endParaRPr>
          </a:p>
        </p:txBody>
      </p:sp>
    </p:spTree>
    <p:extLst>
      <p:ext uri="{BB962C8B-B14F-4D97-AF65-F5344CB8AC3E}">
        <p14:creationId xmlns:p14="http://schemas.microsoft.com/office/powerpoint/2010/main" val="742630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022EE4-5E8D-41D2-A098-80A6EFD1232D}"/>
              </a:ext>
            </a:extLst>
          </p:cNvPr>
          <p:cNvSpPr>
            <a:spLocks noGrp="1"/>
          </p:cNvSpPr>
          <p:nvPr>
            <p:ph type="title"/>
          </p:nvPr>
        </p:nvSpPr>
        <p:spPr>
          <a:xfrm>
            <a:off x="685800" y="609600"/>
            <a:ext cx="7772400" cy="1019200"/>
          </a:xfrm>
        </p:spPr>
        <p:txBody>
          <a:bodyPr/>
          <a:lstStyle/>
          <a:p>
            <a:r>
              <a:rPr lang="de-DE" dirty="0"/>
              <a:t>Dr. Johann Peter Frank</a:t>
            </a:r>
          </a:p>
        </p:txBody>
      </p:sp>
      <p:pic>
        <p:nvPicPr>
          <p:cNvPr id="4" name="Inhaltsplatzhalter 3">
            <a:extLst>
              <a:ext uri="{FF2B5EF4-FFF2-40B4-BE49-F238E27FC236}">
                <a16:creationId xmlns:a16="http://schemas.microsoft.com/office/drawing/2014/main" id="{AD6EDDC2-7B43-4B9E-BDA2-CA3310C3AAD6}"/>
              </a:ext>
            </a:extLst>
          </p:cNvPr>
          <p:cNvPicPr>
            <a:picLocks noGrp="1" noChangeAspect="1"/>
          </p:cNvPicPr>
          <p:nvPr>
            <p:ph idx="1"/>
          </p:nvPr>
        </p:nvPicPr>
        <p:blipFill>
          <a:blip r:embed="rId3"/>
          <a:stretch>
            <a:fillRect/>
          </a:stretch>
        </p:blipFill>
        <p:spPr>
          <a:xfrm>
            <a:off x="6156176" y="1772816"/>
            <a:ext cx="2545966" cy="3600508"/>
          </a:xfrm>
          <a:prstGeom prst="rect">
            <a:avLst/>
          </a:prstGeom>
        </p:spPr>
      </p:pic>
      <p:sp>
        <p:nvSpPr>
          <p:cNvPr id="5" name="Textfeld 4">
            <a:extLst>
              <a:ext uri="{FF2B5EF4-FFF2-40B4-BE49-F238E27FC236}">
                <a16:creationId xmlns:a16="http://schemas.microsoft.com/office/drawing/2014/main" id="{F691EA09-87EF-418E-9DB2-D9EA027EFDAC}"/>
              </a:ext>
            </a:extLst>
          </p:cNvPr>
          <p:cNvSpPr txBox="1"/>
          <p:nvPr/>
        </p:nvSpPr>
        <p:spPr>
          <a:xfrm>
            <a:off x="687558" y="1700808"/>
            <a:ext cx="5468618" cy="3662541"/>
          </a:xfrm>
          <a:prstGeom prst="rect">
            <a:avLst/>
          </a:prstGeom>
          <a:noFill/>
          <a:ln>
            <a:solidFill>
              <a:schemeClr val="tx1"/>
            </a:solidFill>
          </a:ln>
        </p:spPr>
        <p:txBody>
          <a:bodyPr wrap="square" rtlCol="0">
            <a:spAutoFit/>
          </a:bodyPr>
          <a:lstStyle/>
          <a:p>
            <a:endParaRPr lang="de-DE" sz="1200" u="sng" dirty="0">
              <a:latin typeface="Chiller" panose="04020404031007020602" pitchFamily="82" charset="0"/>
            </a:endParaRPr>
          </a:p>
          <a:p>
            <a:r>
              <a:rPr lang="de-DE" sz="2000" u="sng" dirty="0">
                <a:latin typeface="Bradley Hand ITC" panose="03070402050302030203" pitchFamily="66" charset="0"/>
                <a:ea typeface="STXingkai" panose="020B0503020204020204" pitchFamily="2" charset="-122"/>
                <a:cs typeface="Calibri" panose="020F0502020204030204" pitchFamily="34" charset="0"/>
              </a:rPr>
              <a:t>Zitat aus „System einer vollständigen </a:t>
            </a:r>
            <a:r>
              <a:rPr lang="de-DE" sz="2000" u="sng" dirty="0" err="1">
                <a:latin typeface="Bradley Hand ITC" panose="03070402050302030203" pitchFamily="66" charset="0"/>
                <a:ea typeface="STXingkai" panose="020B0503020204020204" pitchFamily="2" charset="-122"/>
                <a:cs typeface="Calibri" panose="020F0502020204030204" pitchFamily="34" charset="0"/>
              </a:rPr>
              <a:t>medicinischen</a:t>
            </a:r>
            <a:r>
              <a:rPr lang="de-DE" sz="2000" u="sng" dirty="0">
                <a:latin typeface="Bradley Hand ITC" panose="03070402050302030203" pitchFamily="66" charset="0"/>
                <a:ea typeface="STXingkai" panose="020B0503020204020204" pitchFamily="2" charset="-122"/>
                <a:cs typeface="Calibri" panose="020F0502020204030204" pitchFamily="34" charset="0"/>
              </a:rPr>
              <a:t> </a:t>
            </a:r>
            <a:r>
              <a:rPr lang="de-DE" sz="2000" u="sng" dirty="0" err="1">
                <a:latin typeface="Bradley Hand ITC" panose="03070402050302030203" pitchFamily="66" charset="0"/>
                <a:ea typeface="STXingkai" panose="020B0503020204020204" pitchFamily="2" charset="-122"/>
                <a:cs typeface="Calibri" panose="020F0502020204030204" pitchFamily="34" charset="0"/>
              </a:rPr>
              <a:t>Polizey</a:t>
            </a:r>
            <a:r>
              <a:rPr lang="de-DE" sz="2000" u="sng" dirty="0">
                <a:latin typeface="Bradley Hand ITC" panose="03070402050302030203" pitchFamily="66" charset="0"/>
                <a:ea typeface="STXingkai" panose="020B0503020204020204" pitchFamily="2" charset="-122"/>
                <a:cs typeface="Calibri" panose="020F0502020204030204" pitchFamily="34" charset="0"/>
              </a:rPr>
              <a:t>“ 1779:</a:t>
            </a:r>
            <a:br>
              <a:rPr lang="de-DE" sz="2000" u="sng" dirty="0">
                <a:latin typeface="Bradley Hand ITC" panose="03070402050302030203" pitchFamily="66" charset="0"/>
                <a:ea typeface="STXingkai" panose="020B0503020204020204" pitchFamily="2" charset="-122"/>
                <a:cs typeface="Calibri" panose="020F0502020204030204" pitchFamily="34" charset="0"/>
              </a:rPr>
            </a:br>
            <a:r>
              <a:rPr lang="de-DE" sz="2000" dirty="0">
                <a:latin typeface="Bradley Hand ITC" panose="03070402050302030203" pitchFamily="66" charset="0"/>
                <a:ea typeface="STXingkai" panose="020B0503020204020204" pitchFamily="2" charset="-122"/>
                <a:cs typeface="Calibri" panose="020F0502020204030204" pitchFamily="34" charset="0"/>
              </a:rPr>
              <a:t>Man lasse durch menschenfreundliche Ärzte die Natur, Lage und Beschaffenheit des geringsten Dörfchens ausforschen , dessen Krankheiten nebst Ursachen davon mit einer pünktlichen Genauigkeit nachsuchen, das Verhältnis der Geschlechter, der verschiedenen Menschenklassen jenes der Geburten zu den Todesfällen berechnen und so über jeden Distrikt eine Art von besonderer Geographie verfertigen </a:t>
            </a:r>
          </a:p>
        </p:txBody>
      </p:sp>
      <p:sp>
        <p:nvSpPr>
          <p:cNvPr id="3" name="Textfeld 2">
            <a:extLst>
              <a:ext uri="{FF2B5EF4-FFF2-40B4-BE49-F238E27FC236}">
                <a16:creationId xmlns:a16="http://schemas.microsoft.com/office/drawing/2014/main" id="{6D302AC1-D4EB-4ED3-840E-B26723375DB5}"/>
              </a:ext>
            </a:extLst>
          </p:cNvPr>
          <p:cNvSpPr txBox="1"/>
          <p:nvPr/>
        </p:nvSpPr>
        <p:spPr>
          <a:xfrm>
            <a:off x="6300192" y="5085184"/>
            <a:ext cx="2401950" cy="338554"/>
          </a:xfrm>
          <a:prstGeom prst="rect">
            <a:avLst/>
          </a:prstGeom>
          <a:noFill/>
        </p:spPr>
        <p:txBody>
          <a:bodyPr wrap="square" rtlCol="0">
            <a:spAutoFit/>
          </a:bodyPr>
          <a:lstStyle/>
          <a:p>
            <a:r>
              <a:rPr lang="de-DE" sz="1600" b="0" dirty="0"/>
              <a:t>19.03.1745 - 27.04.1821 </a:t>
            </a:r>
          </a:p>
        </p:txBody>
      </p:sp>
    </p:spTree>
    <p:extLst>
      <p:ext uri="{BB962C8B-B14F-4D97-AF65-F5344CB8AC3E}">
        <p14:creationId xmlns:p14="http://schemas.microsoft.com/office/powerpoint/2010/main" val="3545007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7BF98-5C84-43D9-9E3D-840C20F3FF06}"/>
              </a:ext>
            </a:extLst>
          </p:cNvPr>
          <p:cNvSpPr>
            <a:spLocks noGrp="1"/>
          </p:cNvSpPr>
          <p:nvPr>
            <p:ph type="title"/>
          </p:nvPr>
        </p:nvSpPr>
        <p:spPr>
          <a:xfrm>
            <a:off x="685800" y="476672"/>
            <a:ext cx="7772400" cy="864096"/>
          </a:xfrm>
        </p:spPr>
        <p:txBody>
          <a:bodyPr/>
          <a:lstStyle/>
          <a:p>
            <a:r>
              <a:rPr lang="de-DE" dirty="0"/>
              <a:t>Entwicklung des ÖGW</a:t>
            </a:r>
          </a:p>
        </p:txBody>
      </p:sp>
      <p:sp>
        <p:nvSpPr>
          <p:cNvPr id="4" name="Pfeil: nach rechts 3">
            <a:extLst>
              <a:ext uri="{FF2B5EF4-FFF2-40B4-BE49-F238E27FC236}">
                <a16:creationId xmlns:a16="http://schemas.microsoft.com/office/drawing/2014/main" id="{5EC13343-6653-4C48-958B-2286BA438DE2}"/>
              </a:ext>
            </a:extLst>
          </p:cNvPr>
          <p:cNvSpPr/>
          <p:nvPr/>
        </p:nvSpPr>
        <p:spPr bwMode="auto">
          <a:xfrm>
            <a:off x="2051720" y="5085184"/>
            <a:ext cx="5904656" cy="27045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Times New Roman" charset="0"/>
            </a:endParaRPr>
          </a:p>
        </p:txBody>
      </p:sp>
      <p:cxnSp>
        <p:nvCxnSpPr>
          <p:cNvPr id="6" name="Gerade Verbindung mit Pfeil 5">
            <a:extLst>
              <a:ext uri="{FF2B5EF4-FFF2-40B4-BE49-F238E27FC236}">
                <a16:creationId xmlns:a16="http://schemas.microsoft.com/office/drawing/2014/main" id="{BA215069-A37D-4A04-A162-3C06C06BE646}"/>
              </a:ext>
            </a:extLst>
          </p:cNvPr>
          <p:cNvCxnSpPr>
            <a:cxnSpLocks/>
          </p:cNvCxnSpPr>
          <p:nvPr/>
        </p:nvCxnSpPr>
        <p:spPr bwMode="auto">
          <a:xfrm flipH="1" flipV="1">
            <a:off x="1125645" y="3299145"/>
            <a:ext cx="9938" cy="194266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2E0FD77A-7FEE-4C08-BBCF-34FAD95C268E}"/>
              </a:ext>
            </a:extLst>
          </p:cNvPr>
          <p:cNvSpPr/>
          <p:nvPr/>
        </p:nvSpPr>
        <p:spPr bwMode="auto">
          <a:xfrm>
            <a:off x="685800" y="5373216"/>
            <a:ext cx="717848" cy="2880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Times New Roman" charset="0"/>
              </a:rPr>
              <a:t>1821</a:t>
            </a:r>
          </a:p>
        </p:txBody>
      </p:sp>
      <p:sp>
        <p:nvSpPr>
          <p:cNvPr id="9" name="Rechteck 8">
            <a:extLst>
              <a:ext uri="{FF2B5EF4-FFF2-40B4-BE49-F238E27FC236}">
                <a16:creationId xmlns:a16="http://schemas.microsoft.com/office/drawing/2014/main" id="{947A6665-036C-40D1-B24A-98397073E63E}"/>
              </a:ext>
            </a:extLst>
          </p:cNvPr>
          <p:cNvSpPr/>
          <p:nvPr/>
        </p:nvSpPr>
        <p:spPr bwMode="auto">
          <a:xfrm>
            <a:off x="2396140" y="5389120"/>
            <a:ext cx="717848" cy="2880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Times New Roman" charset="0"/>
              </a:rPr>
              <a:t>1934</a:t>
            </a:r>
          </a:p>
        </p:txBody>
      </p:sp>
      <p:sp>
        <p:nvSpPr>
          <p:cNvPr id="11" name="Rechteck 10">
            <a:extLst>
              <a:ext uri="{FF2B5EF4-FFF2-40B4-BE49-F238E27FC236}">
                <a16:creationId xmlns:a16="http://schemas.microsoft.com/office/drawing/2014/main" id="{E9D2E395-C692-4B83-9DEC-08FCA53C19E6}"/>
              </a:ext>
            </a:extLst>
          </p:cNvPr>
          <p:cNvSpPr/>
          <p:nvPr/>
        </p:nvSpPr>
        <p:spPr bwMode="auto">
          <a:xfrm>
            <a:off x="3707904" y="5373216"/>
            <a:ext cx="717848" cy="2880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Times New Roman" charset="0"/>
              </a:rPr>
              <a:t>1945</a:t>
            </a:r>
          </a:p>
        </p:txBody>
      </p:sp>
      <p:sp>
        <p:nvSpPr>
          <p:cNvPr id="12" name="Rechteck 11">
            <a:extLst>
              <a:ext uri="{FF2B5EF4-FFF2-40B4-BE49-F238E27FC236}">
                <a16:creationId xmlns:a16="http://schemas.microsoft.com/office/drawing/2014/main" id="{914490C0-4CB7-4F87-9EB3-42B2BA7BD2A6}"/>
              </a:ext>
            </a:extLst>
          </p:cNvPr>
          <p:cNvSpPr/>
          <p:nvPr/>
        </p:nvSpPr>
        <p:spPr bwMode="auto">
          <a:xfrm>
            <a:off x="7164288" y="5373216"/>
            <a:ext cx="717848" cy="2880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Times New Roman" charset="0"/>
              </a:rPr>
              <a:t>1994</a:t>
            </a:r>
          </a:p>
        </p:txBody>
      </p:sp>
      <p:cxnSp>
        <p:nvCxnSpPr>
          <p:cNvPr id="14" name="Gerade Verbindung mit Pfeil 13">
            <a:extLst>
              <a:ext uri="{FF2B5EF4-FFF2-40B4-BE49-F238E27FC236}">
                <a16:creationId xmlns:a16="http://schemas.microsoft.com/office/drawing/2014/main" id="{6636AFDE-25A7-4CB1-A2AB-BD75754CAE3F}"/>
              </a:ext>
            </a:extLst>
          </p:cNvPr>
          <p:cNvCxnSpPr>
            <a:cxnSpLocks/>
          </p:cNvCxnSpPr>
          <p:nvPr/>
        </p:nvCxnSpPr>
        <p:spPr bwMode="auto">
          <a:xfrm flipV="1">
            <a:off x="2755064" y="4797152"/>
            <a:ext cx="0" cy="43204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hteck 14">
            <a:extLst>
              <a:ext uri="{FF2B5EF4-FFF2-40B4-BE49-F238E27FC236}">
                <a16:creationId xmlns:a16="http://schemas.microsoft.com/office/drawing/2014/main" id="{52BD9A44-065F-42CE-B88E-562D455CC3E0}"/>
              </a:ext>
            </a:extLst>
          </p:cNvPr>
          <p:cNvSpPr/>
          <p:nvPr/>
        </p:nvSpPr>
        <p:spPr bwMode="auto">
          <a:xfrm>
            <a:off x="1619672" y="3645844"/>
            <a:ext cx="2274397" cy="113696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Times New Roman" charset="0"/>
              </a:rPr>
              <a:t>Juli 1934: Gesetz über die Vereinheitlichung des Gesundheits-wesens (GVG)</a:t>
            </a:r>
          </a:p>
        </p:txBody>
      </p:sp>
      <p:cxnSp>
        <p:nvCxnSpPr>
          <p:cNvPr id="18" name="Gerade Verbindung mit Pfeil 17">
            <a:extLst>
              <a:ext uri="{FF2B5EF4-FFF2-40B4-BE49-F238E27FC236}">
                <a16:creationId xmlns:a16="http://schemas.microsoft.com/office/drawing/2014/main" id="{5B5147E6-6723-4CF0-881A-342B9B234BE1}"/>
              </a:ext>
            </a:extLst>
          </p:cNvPr>
          <p:cNvCxnSpPr/>
          <p:nvPr/>
        </p:nvCxnSpPr>
        <p:spPr bwMode="auto">
          <a:xfrm flipV="1">
            <a:off x="4067944" y="3564226"/>
            <a:ext cx="0" cy="165618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hteck 19">
            <a:extLst>
              <a:ext uri="{FF2B5EF4-FFF2-40B4-BE49-F238E27FC236}">
                <a16:creationId xmlns:a16="http://schemas.microsoft.com/office/drawing/2014/main" id="{72A674BD-F72C-41B3-AAB2-E38819010A49}"/>
              </a:ext>
            </a:extLst>
          </p:cNvPr>
          <p:cNvSpPr/>
          <p:nvPr/>
        </p:nvSpPr>
        <p:spPr bwMode="auto">
          <a:xfrm>
            <a:off x="3208483" y="1547424"/>
            <a:ext cx="2953444" cy="19593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Times New Roman" charset="0"/>
              </a:rPr>
              <a:t>1945-1949 unterschiedliche Entwicklung in Ost- (Zentral-verwaltung) und Westzone (eingeschränkte ÖGD spezifische Zuständigkeit im Rahmen der konkurrierende Gesetzgebung)</a:t>
            </a:r>
          </a:p>
        </p:txBody>
      </p:sp>
      <p:cxnSp>
        <p:nvCxnSpPr>
          <p:cNvPr id="22" name="Gerade Verbindung mit Pfeil 21">
            <a:extLst>
              <a:ext uri="{FF2B5EF4-FFF2-40B4-BE49-F238E27FC236}">
                <a16:creationId xmlns:a16="http://schemas.microsoft.com/office/drawing/2014/main" id="{81C7826D-4DE7-4A48-95B0-5368F4DF9D4B}"/>
              </a:ext>
            </a:extLst>
          </p:cNvPr>
          <p:cNvCxnSpPr/>
          <p:nvPr/>
        </p:nvCxnSpPr>
        <p:spPr bwMode="auto">
          <a:xfrm flipV="1">
            <a:off x="6147897" y="4788362"/>
            <a:ext cx="0" cy="43204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hteck 22">
            <a:extLst>
              <a:ext uri="{FF2B5EF4-FFF2-40B4-BE49-F238E27FC236}">
                <a16:creationId xmlns:a16="http://schemas.microsoft.com/office/drawing/2014/main" id="{1FC77D5D-5903-45B0-B479-0D25A20777F3}"/>
              </a:ext>
            </a:extLst>
          </p:cNvPr>
          <p:cNvSpPr/>
          <p:nvPr/>
        </p:nvSpPr>
        <p:spPr bwMode="auto">
          <a:xfrm>
            <a:off x="5786830" y="5373216"/>
            <a:ext cx="717848" cy="2880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Times New Roman" charset="0"/>
              </a:rPr>
              <a:t>1979</a:t>
            </a:r>
          </a:p>
        </p:txBody>
      </p:sp>
      <p:sp>
        <p:nvSpPr>
          <p:cNvPr id="24" name="Rechteck 23">
            <a:extLst>
              <a:ext uri="{FF2B5EF4-FFF2-40B4-BE49-F238E27FC236}">
                <a16:creationId xmlns:a16="http://schemas.microsoft.com/office/drawing/2014/main" id="{972BB302-6E8E-4E37-BDFB-3AFAC05FF769}"/>
              </a:ext>
            </a:extLst>
          </p:cNvPr>
          <p:cNvSpPr/>
          <p:nvPr/>
        </p:nvSpPr>
        <p:spPr bwMode="auto">
          <a:xfrm>
            <a:off x="5116529" y="3644279"/>
            <a:ext cx="2088227" cy="111938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Times New Roman" charset="0"/>
              </a:rPr>
              <a:t>1979: Schleswig Holstein löst als erstes Bundesland das GVG ab</a:t>
            </a:r>
          </a:p>
        </p:txBody>
      </p:sp>
      <p:sp>
        <p:nvSpPr>
          <p:cNvPr id="25" name="Rechteck 24">
            <a:extLst>
              <a:ext uri="{FF2B5EF4-FFF2-40B4-BE49-F238E27FC236}">
                <a16:creationId xmlns:a16="http://schemas.microsoft.com/office/drawing/2014/main" id="{A5808D35-4E14-4601-A9CF-25F2E06C8204}"/>
              </a:ext>
            </a:extLst>
          </p:cNvPr>
          <p:cNvSpPr/>
          <p:nvPr/>
        </p:nvSpPr>
        <p:spPr bwMode="auto">
          <a:xfrm>
            <a:off x="743727" y="5174772"/>
            <a:ext cx="717837" cy="12643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a:ln>
                <a:noFill/>
              </a:ln>
              <a:solidFill>
                <a:schemeClr val="tx1"/>
              </a:solidFill>
              <a:effectLst/>
              <a:latin typeface="Times New Roman" charset="0"/>
            </a:endParaRPr>
          </a:p>
        </p:txBody>
      </p:sp>
      <p:sp>
        <p:nvSpPr>
          <p:cNvPr id="26" name="Rechteck 25">
            <a:extLst>
              <a:ext uri="{FF2B5EF4-FFF2-40B4-BE49-F238E27FC236}">
                <a16:creationId xmlns:a16="http://schemas.microsoft.com/office/drawing/2014/main" id="{5A96CFB3-AD35-4BD1-8004-36DDB80F32F5}"/>
              </a:ext>
            </a:extLst>
          </p:cNvPr>
          <p:cNvSpPr/>
          <p:nvPr/>
        </p:nvSpPr>
        <p:spPr bwMode="auto">
          <a:xfrm>
            <a:off x="1522194" y="4943571"/>
            <a:ext cx="552766" cy="15919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a:ln>
                  <a:noFill/>
                </a:ln>
                <a:solidFill>
                  <a:schemeClr val="tx1"/>
                </a:solidFill>
                <a:effectLst/>
                <a:latin typeface="Times New Roman" charset="0"/>
              </a:rPr>
              <a:t>…</a:t>
            </a:r>
          </a:p>
        </p:txBody>
      </p:sp>
      <p:cxnSp>
        <p:nvCxnSpPr>
          <p:cNvPr id="27" name="Gerade Verbindung mit Pfeil 26">
            <a:extLst>
              <a:ext uri="{FF2B5EF4-FFF2-40B4-BE49-F238E27FC236}">
                <a16:creationId xmlns:a16="http://schemas.microsoft.com/office/drawing/2014/main" id="{D3CAF6FA-B410-43C3-9950-A3F47F9F134D}"/>
              </a:ext>
            </a:extLst>
          </p:cNvPr>
          <p:cNvCxnSpPr>
            <a:cxnSpLocks/>
          </p:cNvCxnSpPr>
          <p:nvPr/>
        </p:nvCxnSpPr>
        <p:spPr bwMode="auto">
          <a:xfrm flipV="1">
            <a:off x="7596336" y="3429000"/>
            <a:ext cx="36006" cy="18002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echteck 27">
            <a:extLst>
              <a:ext uri="{FF2B5EF4-FFF2-40B4-BE49-F238E27FC236}">
                <a16:creationId xmlns:a16="http://schemas.microsoft.com/office/drawing/2014/main" id="{7D21B80F-2163-4D80-ACD2-315A4BD0EE78}"/>
              </a:ext>
            </a:extLst>
          </p:cNvPr>
          <p:cNvSpPr/>
          <p:nvPr/>
        </p:nvSpPr>
        <p:spPr bwMode="auto">
          <a:xfrm>
            <a:off x="611560" y="2132111"/>
            <a:ext cx="1887473" cy="104234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1800" b="0" dirty="0"/>
              <a:t>Dr Johann Peter Frank verstarb in Wien</a:t>
            </a:r>
            <a:r>
              <a:rPr kumimoji="0" lang="de-DE" sz="1800" b="0" i="0" u="none" strike="noStrike" cap="none" normalizeH="0" baseline="0" dirty="0">
                <a:ln>
                  <a:noFill/>
                </a:ln>
                <a:solidFill>
                  <a:schemeClr val="tx1"/>
                </a:solidFill>
                <a:effectLst/>
                <a:latin typeface="Times New Roman" charset="0"/>
              </a:rPr>
              <a:t> 1821</a:t>
            </a:r>
          </a:p>
        </p:txBody>
      </p:sp>
      <p:sp>
        <p:nvSpPr>
          <p:cNvPr id="30" name="Rechteck 29">
            <a:extLst>
              <a:ext uri="{FF2B5EF4-FFF2-40B4-BE49-F238E27FC236}">
                <a16:creationId xmlns:a16="http://schemas.microsoft.com/office/drawing/2014/main" id="{783117CB-4142-43E3-9D4C-7AEA1FBD74C5}"/>
              </a:ext>
            </a:extLst>
          </p:cNvPr>
          <p:cNvSpPr/>
          <p:nvPr/>
        </p:nvSpPr>
        <p:spPr bwMode="auto">
          <a:xfrm>
            <a:off x="6732245" y="2132111"/>
            <a:ext cx="1800194" cy="111938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Times New Roman" charset="0"/>
              </a:rPr>
              <a:t>1994: BW löst das GVG durch ÖGDG</a:t>
            </a:r>
            <a:r>
              <a:rPr kumimoji="0" lang="de-DE" sz="1800" b="0" i="0" u="none" strike="noStrike" cap="none" normalizeH="0" dirty="0">
                <a:ln>
                  <a:noFill/>
                </a:ln>
                <a:solidFill>
                  <a:schemeClr val="tx1"/>
                </a:solidFill>
                <a:effectLst/>
                <a:latin typeface="Times New Roman" charset="0"/>
              </a:rPr>
              <a:t> BW</a:t>
            </a:r>
            <a:r>
              <a:rPr kumimoji="0" lang="de-DE" sz="1800" b="0" i="0" u="none" strike="noStrike" cap="none" normalizeH="0" baseline="0" dirty="0">
                <a:ln>
                  <a:noFill/>
                </a:ln>
                <a:solidFill>
                  <a:schemeClr val="tx1"/>
                </a:solidFill>
                <a:effectLst/>
                <a:latin typeface="Times New Roman" charset="0"/>
              </a:rPr>
              <a:t> ab</a:t>
            </a:r>
            <a:br>
              <a:rPr kumimoji="0" lang="de-DE" sz="1800" b="0" i="0" u="none" strike="noStrike" cap="none" normalizeH="0" baseline="0" dirty="0">
                <a:ln>
                  <a:noFill/>
                </a:ln>
                <a:solidFill>
                  <a:schemeClr val="tx1"/>
                </a:solidFill>
                <a:effectLst/>
                <a:latin typeface="Times New Roman" charset="0"/>
              </a:rPr>
            </a:br>
            <a:r>
              <a:rPr kumimoji="0" lang="de-DE" sz="900" b="0" i="0" u="none" strike="noStrike" cap="none" normalizeH="0" baseline="0" dirty="0">
                <a:ln>
                  <a:noFill/>
                </a:ln>
                <a:solidFill>
                  <a:schemeClr val="tx1"/>
                </a:solidFill>
                <a:effectLst/>
                <a:latin typeface="Times New Roman" charset="0"/>
              </a:rPr>
              <a:t>(zuletzt Hessen 2007)</a:t>
            </a:r>
            <a:endParaRPr kumimoji="0" lang="de-DE" sz="1800" b="0" i="0" u="none" strike="noStrike" cap="none" normalizeH="0" baseline="0" dirty="0">
              <a:ln>
                <a:noFill/>
              </a:ln>
              <a:solidFill>
                <a:schemeClr val="tx1"/>
              </a:solidFill>
              <a:effectLst/>
              <a:latin typeface="Times New Roman" charset="0"/>
            </a:endParaRPr>
          </a:p>
        </p:txBody>
      </p:sp>
    </p:spTree>
    <p:extLst>
      <p:ext uri="{BB962C8B-B14F-4D97-AF65-F5344CB8AC3E}">
        <p14:creationId xmlns:p14="http://schemas.microsoft.com/office/powerpoint/2010/main" val="1735163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a:xfrm>
            <a:off x="360629" y="1124744"/>
            <a:ext cx="8422741" cy="4248472"/>
          </a:xfrm>
        </p:spPr>
        <p:txBody>
          <a:bodyPr/>
          <a:lstStyle/>
          <a:p>
            <a:r>
              <a:rPr lang="de-DE" altLang="de-DE" dirty="0">
                <a:solidFill>
                  <a:schemeClr val="bg1">
                    <a:lumMod val="85000"/>
                  </a:schemeClr>
                </a:solidFill>
              </a:rPr>
              <a:t>Das Gesundheitsamt</a:t>
            </a:r>
            <a:br>
              <a:rPr lang="de-DE" altLang="de-DE" dirty="0">
                <a:solidFill>
                  <a:schemeClr val="bg1">
                    <a:lumMod val="85000"/>
                  </a:schemeClr>
                </a:solidFill>
              </a:rPr>
            </a:br>
            <a:br>
              <a:rPr lang="de-DE" altLang="de-DE" dirty="0">
                <a:solidFill>
                  <a:schemeClr val="bg1">
                    <a:lumMod val="85000"/>
                  </a:schemeClr>
                </a:solidFill>
              </a:rPr>
            </a:br>
            <a:r>
              <a:rPr lang="de-DE" altLang="de-DE" dirty="0">
                <a:solidFill>
                  <a:schemeClr val="bg1">
                    <a:lumMod val="85000"/>
                  </a:schemeClr>
                </a:solidFill>
              </a:rPr>
              <a:t>woher kommen wir? </a:t>
            </a:r>
            <a:br>
              <a:rPr lang="de-DE" altLang="de-DE" dirty="0"/>
            </a:br>
            <a:r>
              <a:rPr lang="de-DE" altLang="de-DE" sz="6000" u="sng" dirty="0"/>
              <a:t>wo stehen wir? </a:t>
            </a:r>
            <a:br>
              <a:rPr lang="de-DE" altLang="de-DE" dirty="0"/>
            </a:br>
            <a:r>
              <a:rPr lang="de-DE" altLang="de-DE" dirty="0">
                <a:solidFill>
                  <a:schemeClr val="bg1">
                    <a:lumMod val="85000"/>
                  </a:schemeClr>
                </a:solidFill>
              </a:rPr>
              <a:t>wohin </a:t>
            </a:r>
            <a:r>
              <a:rPr lang="de-DE" altLang="de-DE" strike="sngStrike" dirty="0">
                <a:solidFill>
                  <a:schemeClr val="bg1">
                    <a:lumMod val="85000"/>
                  </a:schemeClr>
                </a:solidFill>
              </a:rPr>
              <a:t>wollen</a:t>
            </a:r>
            <a:r>
              <a:rPr lang="de-DE" altLang="de-DE" dirty="0">
                <a:solidFill>
                  <a:schemeClr val="bg1">
                    <a:lumMod val="85000"/>
                  </a:schemeClr>
                </a:solidFill>
              </a:rPr>
              <a:t>, </a:t>
            </a:r>
            <a:r>
              <a:rPr lang="de-DE" altLang="de-DE" strike="sngStrike" dirty="0">
                <a:solidFill>
                  <a:schemeClr val="bg1">
                    <a:lumMod val="85000"/>
                  </a:schemeClr>
                </a:solidFill>
              </a:rPr>
              <a:t>sollen</a:t>
            </a:r>
            <a:r>
              <a:rPr lang="de-DE" altLang="de-DE" dirty="0">
                <a:solidFill>
                  <a:schemeClr val="bg1">
                    <a:lumMod val="85000"/>
                  </a:schemeClr>
                </a:solidFill>
              </a:rPr>
              <a:t>, </a:t>
            </a:r>
            <a:r>
              <a:rPr lang="de-DE" altLang="de-DE" dirty="0" err="1">
                <a:solidFill>
                  <a:schemeClr val="bg1">
                    <a:lumMod val="85000"/>
                  </a:schemeClr>
                </a:solidFill>
              </a:rPr>
              <a:t>könn</a:t>
            </a:r>
            <a:r>
              <a:rPr lang="de-DE" altLang="de-DE" dirty="0">
                <a:solidFill>
                  <a:schemeClr val="bg1">
                    <a:lumMod val="85000"/>
                  </a:schemeClr>
                </a:solidFill>
              </a:rPr>
              <a:t>(t)en wir</a:t>
            </a:r>
          </a:p>
        </p:txBody>
      </p:sp>
    </p:spTree>
    <p:extLst>
      <p:ext uri="{BB962C8B-B14F-4D97-AF65-F5344CB8AC3E}">
        <p14:creationId xmlns:p14="http://schemas.microsoft.com/office/powerpoint/2010/main" val="1434516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88640"/>
            <a:ext cx="8136904" cy="1143000"/>
          </a:xfrm>
        </p:spPr>
        <p:txBody>
          <a:bodyPr/>
          <a:lstStyle/>
          <a:p>
            <a:r>
              <a:rPr lang="de-DE" sz="3600" dirty="0"/>
              <a:t>Gesetz über den öffentlichen Gesundheitsdienst (ÖGDG) vom 16.12.15</a:t>
            </a:r>
          </a:p>
        </p:txBody>
      </p:sp>
      <p:sp>
        <p:nvSpPr>
          <p:cNvPr id="6" name="Raute 5"/>
          <p:cNvSpPr/>
          <p:nvPr/>
        </p:nvSpPr>
        <p:spPr bwMode="auto">
          <a:xfrm>
            <a:off x="2130200" y="1425804"/>
            <a:ext cx="4867588" cy="4122919"/>
          </a:xfrm>
          <a:prstGeom prst="diamond">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4800" dirty="0"/>
              <a:t> </a:t>
            </a:r>
          </a:p>
          <a:p>
            <a:pPr marL="0" marR="0" indent="0" algn="l" defTabSz="914400" rtl="0" eaLnBrk="1" fontAlgn="base" latinLnBrk="0" hangingPunct="1">
              <a:lnSpc>
                <a:spcPct val="100000"/>
              </a:lnSpc>
              <a:spcBef>
                <a:spcPct val="0"/>
              </a:spcBef>
              <a:spcAft>
                <a:spcPct val="0"/>
              </a:spcAft>
              <a:buClrTx/>
              <a:buSzTx/>
              <a:buFontTx/>
              <a:buNone/>
              <a:tabLst/>
            </a:pPr>
            <a:endParaRPr kumimoji="0" lang="de-DE" sz="4800" b="1" i="0" u="none" strike="noStrike" cap="none" normalizeH="0" baseline="0" dirty="0">
              <a:ln>
                <a:noFill/>
              </a:ln>
              <a:solidFill>
                <a:schemeClr val="tx1"/>
              </a:solidFill>
              <a:effectLst/>
            </a:endParaRPr>
          </a:p>
        </p:txBody>
      </p:sp>
      <p:sp>
        <p:nvSpPr>
          <p:cNvPr id="7" name="Rechteck 6"/>
          <p:cNvSpPr/>
          <p:nvPr/>
        </p:nvSpPr>
        <p:spPr bwMode="auto">
          <a:xfrm>
            <a:off x="3419872" y="2882766"/>
            <a:ext cx="2160849" cy="1266314"/>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3600" b="1" i="0" u="none" strike="noStrike" cap="none" normalizeH="0" baseline="0" dirty="0">
                <a:ln>
                  <a:noFill/>
                </a:ln>
                <a:solidFill>
                  <a:schemeClr val="bg1"/>
                </a:solidFill>
                <a:effectLst/>
                <a:latin typeface="Times New Roman" charset="0"/>
              </a:rPr>
              <a:t>ÖGDG </a:t>
            </a:r>
            <a:r>
              <a:rPr lang="de-DE" sz="3600" dirty="0">
                <a:solidFill>
                  <a:schemeClr val="bg1"/>
                </a:solidFill>
              </a:rPr>
              <a:t>§1</a:t>
            </a:r>
          </a:p>
          <a:p>
            <a:pPr marL="0" marR="0" indent="0" algn="ctr" defTabSz="914400" rtl="0" eaLnBrk="1" fontAlgn="base" latinLnBrk="0" hangingPunct="1">
              <a:lnSpc>
                <a:spcPct val="100000"/>
              </a:lnSpc>
              <a:spcBef>
                <a:spcPct val="0"/>
              </a:spcBef>
              <a:spcAft>
                <a:spcPct val="0"/>
              </a:spcAft>
              <a:buClrTx/>
              <a:buSzTx/>
              <a:buFontTx/>
              <a:buNone/>
              <a:tabLst/>
            </a:pPr>
            <a:r>
              <a:rPr kumimoji="0" lang="de-DE" b="1" i="0" u="none" strike="noStrike" cap="none" normalizeH="0" baseline="0" dirty="0">
                <a:ln>
                  <a:noFill/>
                </a:ln>
                <a:solidFill>
                  <a:schemeClr val="bg1"/>
                </a:solidFill>
                <a:effectLst/>
                <a:latin typeface="Times New Roman" charset="0"/>
              </a:rPr>
              <a:t>Kernaufgaben</a:t>
            </a:r>
          </a:p>
        </p:txBody>
      </p:sp>
      <p:sp>
        <p:nvSpPr>
          <p:cNvPr id="9" name="Textfeld 8"/>
          <p:cNvSpPr txBox="1"/>
          <p:nvPr/>
        </p:nvSpPr>
        <p:spPr>
          <a:xfrm rot="19194644">
            <a:off x="2225265" y="2350502"/>
            <a:ext cx="2746915" cy="338554"/>
          </a:xfrm>
          <a:prstGeom prst="rect">
            <a:avLst/>
          </a:prstGeom>
          <a:noFill/>
        </p:spPr>
        <p:txBody>
          <a:bodyPr wrap="square" rtlCol="0">
            <a:spAutoFit/>
          </a:bodyPr>
          <a:lstStyle/>
          <a:p>
            <a:r>
              <a:rPr lang="de-DE" sz="1600" dirty="0"/>
              <a:t>Gesundheitsplanung, GBE</a:t>
            </a:r>
          </a:p>
        </p:txBody>
      </p:sp>
      <p:sp>
        <p:nvSpPr>
          <p:cNvPr id="10" name="Textfeld 9"/>
          <p:cNvSpPr txBox="1"/>
          <p:nvPr/>
        </p:nvSpPr>
        <p:spPr>
          <a:xfrm rot="2374241">
            <a:off x="1836733" y="4270886"/>
            <a:ext cx="3298225" cy="338554"/>
          </a:xfrm>
          <a:prstGeom prst="rect">
            <a:avLst/>
          </a:prstGeom>
          <a:noFill/>
        </p:spPr>
        <p:txBody>
          <a:bodyPr wrap="square" rtlCol="0">
            <a:spAutoFit/>
          </a:bodyPr>
          <a:lstStyle/>
          <a:p>
            <a:r>
              <a:rPr lang="de-DE" sz="1600" dirty="0"/>
              <a:t>Gesundheitsförderung, Prävention</a:t>
            </a:r>
          </a:p>
        </p:txBody>
      </p:sp>
      <p:sp>
        <p:nvSpPr>
          <p:cNvPr id="11" name="Textfeld 10"/>
          <p:cNvSpPr txBox="1"/>
          <p:nvPr/>
        </p:nvSpPr>
        <p:spPr>
          <a:xfrm rot="2418247">
            <a:off x="4619752" y="2374267"/>
            <a:ext cx="1877250" cy="338554"/>
          </a:xfrm>
          <a:prstGeom prst="rect">
            <a:avLst/>
          </a:prstGeom>
          <a:noFill/>
        </p:spPr>
        <p:txBody>
          <a:bodyPr wrap="square" rtlCol="0">
            <a:spAutoFit/>
          </a:bodyPr>
          <a:lstStyle/>
          <a:p>
            <a:r>
              <a:rPr lang="de-DE" sz="1600" dirty="0"/>
              <a:t>Gesundheitshilfen</a:t>
            </a:r>
          </a:p>
        </p:txBody>
      </p:sp>
      <p:sp>
        <p:nvSpPr>
          <p:cNvPr id="12" name="Textfeld 11"/>
          <p:cNvSpPr txBox="1"/>
          <p:nvPr/>
        </p:nvSpPr>
        <p:spPr>
          <a:xfrm rot="19118127">
            <a:off x="4696520" y="4152722"/>
            <a:ext cx="1843198" cy="313354"/>
          </a:xfrm>
          <a:prstGeom prst="rect">
            <a:avLst/>
          </a:prstGeom>
          <a:noFill/>
        </p:spPr>
        <p:txBody>
          <a:bodyPr wrap="square" rtlCol="0">
            <a:spAutoFit/>
          </a:bodyPr>
          <a:lstStyle/>
          <a:p>
            <a:r>
              <a:rPr lang="de-DE" sz="1600" dirty="0"/>
              <a:t>Gesundheitsschutz</a:t>
            </a:r>
          </a:p>
        </p:txBody>
      </p:sp>
      <p:sp>
        <p:nvSpPr>
          <p:cNvPr id="14" name="Textfeld 13"/>
          <p:cNvSpPr txBox="1"/>
          <p:nvPr/>
        </p:nvSpPr>
        <p:spPr>
          <a:xfrm>
            <a:off x="539552" y="5631631"/>
            <a:ext cx="8352928" cy="800219"/>
          </a:xfrm>
          <a:prstGeom prst="rect">
            <a:avLst/>
          </a:prstGeom>
          <a:noFill/>
        </p:spPr>
        <p:txBody>
          <a:bodyPr wrap="square" rtlCol="0">
            <a:spAutoFit/>
          </a:bodyPr>
          <a:lstStyle/>
          <a:p>
            <a:r>
              <a:rPr lang="de-DE" sz="2300" dirty="0"/>
              <a:t>„Ziel der Arbeit des öffentlichen Gesundheitsdienstes ist die Förderung und der Schutz der Gesundheit der Bevölkerung …..“</a:t>
            </a:r>
          </a:p>
        </p:txBody>
      </p:sp>
    </p:spTree>
    <p:extLst>
      <p:ext uri="{BB962C8B-B14F-4D97-AF65-F5344CB8AC3E}">
        <p14:creationId xmlns:p14="http://schemas.microsoft.com/office/powerpoint/2010/main" val="4262372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b="1" dirty="0">
                <a:latin typeface="Arial Unicode MS" panose="020B0604020202020204" pitchFamily="34" charset="-128"/>
                <a:ea typeface="Arial Unicode MS" panose="020B0604020202020204" pitchFamily="34" charset="-128"/>
                <a:cs typeface="Arial Unicode MS" panose="020B0604020202020204" pitchFamily="34" charset="-128"/>
              </a:rPr>
              <a:t>Bevölkerungsmedizin versus</a:t>
            </a:r>
            <a:br>
              <a:rPr lang="de-DE" sz="3600" b="1" dirty="0">
                <a:latin typeface="Arial Unicode MS" panose="020B0604020202020204" pitchFamily="34" charset="-128"/>
                <a:ea typeface="Arial Unicode MS" panose="020B0604020202020204" pitchFamily="34" charset="-128"/>
                <a:cs typeface="Arial Unicode MS" panose="020B0604020202020204" pitchFamily="34" charset="-128"/>
              </a:rPr>
            </a:br>
            <a:r>
              <a:rPr lang="de-DE" sz="3600" b="1" dirty="0">
                <a:latin typeface="Arial Unicode MS" panose="020B0604020202020204" pitchFamily="34" charset="-128"/>
                <a:ea typeface="Arial Unicode MS" panose="020B0604020202020204" pitchFamily="34" charset="-128"/>
                <a:cs typeface="Arial Unicode MS" panose="020B0604020202020204" pitchFamily="34" charset="-128"/>
              </a:rPr>
              <a:t>Individualmedizin (1)</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6106"/>
          <a:stretch/>
        </p:blipFill>
        <p:spPr bwMode="auto">
          <a:xfrm>
            <a:off x="1247627" y="2132856"/>
            <a:ext cx="3540398"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45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b="1" dirty="0">
                <a:latin typeface="Arial Unicode MS" panose="020B0604020202020204" pitchFamily="34" charset="-128"/>
                <a:ea typeface="Arial Unicode MS" panose="020B0604020202020204" pitchFamily="34" charset="-128"/>
                <a:cs typeface="Arial Unicode MS" panose="020B0604020202020204" pitchFamily="34" charset="-128"/>
              </a:rPr>
              <a:t>Bevölkerungsmedizin versus</a:t>
            </a:r>
            <a:br>
              <a:rPr lang="de-DE" sz="3600" b="1" dirty="0">
                <a:latin typeface="Arial Unicode MS" panose="020B0604020202020204" pitchFamily="34" charset="-128"/>
                <a:ea typeface="Arial Unicode MS" panose="020B0604020202020204" pitchFamily="34" charset="-128"/>
                <a:cs typeface="Arial Unicode MS" panose="020B0604020202020204" pitchFamily="34" charset="-128"/>
              </a:rPr>
            </a:br>
            <a:r>
              <a:rPr lang="de-DE" sz="3600" b="1" dirty="0">
                <a:latin typeface="Arial Unicode MS" panose="020B0604020202020204" pitchFamily="34" charset="-128"/>
                <a:ea typeface="Arial Unicode MS" panose="020B0604020202020204" pitchFamily="34" charset="-128"/>
                <a:cs typeface="Arial Unicode MS" panose="020B0604020202020204" pitchFamily="34" charset="-128"/>
              </a:rPr>
              <a:t>Individualmedizin (2)</a:t>
            </a:r>
          </a:p>
        </p:txBody>
      </p:sp>
      <p:grpSp>
        <p:nvGrpSpPr>
          <p:cNvPr id="8" name="Gruppieren 7">
            <a:extLst>
              <a:ext uri="{FF2B5EF4-FFF2-40B4-BE49-F238E27FC236}">
                <a16:creationId xmlns:a16="http://schemas.microsoft.com/office/drawing/2014/main" id="{F9ED499F-5954-4FBF-BC0F-C5E34786825D}"/>
              </a:ext>
            </a:extLst>
          </p:cNvPr>
          <p:cNvGrpSpPr/>
          <p:nvPr/>
        </p:nvGrpSpPr>
        <p:grpSpPr>
          <a:xfrm>
            <a:off x="1247627" y="2132856"/>
            <a:ext cx="6648745" cy="3318173"/>
            <a:chOff x="1247627" y="2132856"/>
            <a:chExt cx="6648745" cy="3318173"/>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6106"/>
            <a:stretch/>
          </p:blipFill>
          <p:spPr bwMode="auto">
            <a:xfrm>
              <a:off x="1247627" y="2132856"/>
              <a:ext cx="3540398"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Grafik 2">
              <a:extLst>
                <a:ext uri="{FF2B5EF4-FFF2-40B4-BE49-F238E27FC236}">
                  <a16:creationId xmlns:a16="http://schemas.microsoft.com/office/drawing/2014/main" id="{52B9C1F2-FE78-4774-8642-34412ECC7BC0}"/>
                </a:ext>
              </a:extLst>
            </p:cNvPr>
            <p:cNvPicPr>
              <a:picLocks noChangeAspect="1"/>
            </p:cNvPicPr>
            <p:nvPr/>
          </p:nvPicPr>
          <p:blipFill rotWithShape="1">
            <a:blip r:embed="rId3"/>
            <a:srcRect l="42419"/>
            <a:stretch/>
          </p:blipFill>
          <p:spPr>
            <a:xfrm>
              <a:off x="4107106" y="2132856"/>
              <a:ext cx="3789266" cy="3318173"/>
            </a:xfrm>
            <a:prstGeom prst="rect">
              <a:avLst/>
            </a:prstGeom>
          </p:spPr>
        </p:pic>
      </p:grpSp>
    </p:spTree>
    <p:extLst>
      <p:ext uri="{BB962C8B-B14F-4D97-AF65-F5344CB8AC3E}">
        <p14:creationId xmlns:p14="http://schemas.microsoft.com/office/powerpoint/2010/main" val="4130052557"/>
      </p:ext>
    </p:extLst>
  </p:cSld>
  <p:clrMapOvr>
    <a:masterClrMapping/>
  </p:clrMapOvr>
</p:sld>
</file>

<file path=ppt/theme/theme1.xml><?xml version="1.0" encoding="utf-8"?>
<a:theme xmlns:a="http://schemas.openxmlformats.org/drawingml/2006/main" name="BaWue_Praesentation">
  <a:themeElements>
    <a:clrScheme name="Grü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Wue_Praesentatio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400" b="1"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400" b="1" i="0" u="none" strike="noStrike" cap="none" normalizeH="0" baseline="0" smtClean="0">
            <a:ln>
              <a:noFill/>
            </a:ln>
            <a:solidFill>
              <a:schemeClr val="tx1"/>
            </a:solidFill>
            <a:effectLst/>
            <a:latin typeface="Times New Roman" charset="0"/>
          </a:defRPr>
        </a:defPPr>
      </a:lstStyle>
    </a:lnDef>
  </a:objectDefaults>
  <a:extraClrSchemeLst>
    <a:extraClrScheme>
      <a:clrScheme name="BaWue_Pra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aWue_Pra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aWue_Pra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aWue_Pra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aWue_Pra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aWue_Pra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aWue_Pra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1651</Words>
  <Application>Microsoft Office PowerPoint</Application>
  <PresentationFormat>Bildschirmpräsentation (4:3)</PresentationFormat>
  <Paragraphs>168</Paragraphs>
  <Slides>23</Slides>
  <Notes>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23</vt:i4>
      </vt:variant>
    </vt:vector>
  </HeadingPairs>
  <TitlesOfParts>
    <vt:vector size="32" baseType="lpstr">
      <vt:lpstr>Arial</vt:lpstr>
      <vt:lpstr>Arial Unicode MS</vt:lpstr>
      <vt:lpstr>Bradley Hand ITC</vt:lpstr>
      <vt:lpstr>Century Gothic</vt:lpstr>
      <vt:lpstr>Chiller</vt:lpstr>
      <vt:lpstr>Comic Sans MS</vt:lpstr>
      <vt:lpstr>Times New Roman</vt:lpstr>
      <vt:lpstr>Wingdings</vt:lpstr>
      <vt:lpstr>BaWue_Praesentation</vt:lpstr>
      <vt:lpstr>Das Gesundheitsamt woher kommen wir? wo stehen wir?  wohin wollen, sollen, könn(t)en wir</vt:lpstr>
      <vt:lpstr>Zur Person</vt:lpstr>
      <vt:lpstr>Das Gesundheitsamt  woher kommen wir?  wo stehen wir?  wohin wollen, sollen, könn(t)en wir</vt:lpstr>
      <vt:lpstr>Dr. Johann Peter Frank</vt:lpstr>
      <vt:lpstr>Entwicklung des ÖGW</vt:lpstr>
      <vt:lpstr>Das Gesundheitsamt  woher kommen wir?  wo stehen wir?  wohin wollen, sollen, könn(t)en wir</vt:lpstr>
      <vt:lpstr>Gesetz über den öffentlichen Gesundheitsdienst (ÖGDG) vom 16.12.15</vt:lpstr>
      <vt:lpstr>Bevölkerungsmedizin versus Individualmedizin (1)</vt:lpstr>
      <vt:lpstr>Bevölkerungsmedizin versus Individualmedizin (2)</vt:lpstr>
      <vt:lpstr>Bevölkerungsmedizin versus Individualmedizin (3)</vt:lpstr>
      <vt:lpstr>Bevölkerungsmedizin versus Individualmedizin (4)</vt:lpstr>
      <vt:lpstr>Bevölkerungsmedizin versus Individualmedizin (5)</vt:lpstr>
      <vt:lpstr>Leitbild für einen modernen Öffentlichen Gesundheitsdienst (1) Erstellt in einem offenen Diskussionsprozess mit dem ÖGD, Verbänden, Gremien sowie der Wissenschaft auf Anregung der GMK, konsentiert und befürwortet im Februar 2018</vt:lpstr>
      <vt:lpstr>Selbstverständnis der Gesundheitsämter</vt:lpstr>
      <vt:lpstr>Nachvollziehbare, klare, einheitliche Regelungen?</vt:lpstr>
      <vt:lpstr>PowerPoint-Präsentation</vt:lpstr>
      <vt:lpstr>Problembereiche und Entwicklungen im ÖGD  Stand Okt 2019</vt:lpstr>
      <vt:lpstr>Problembereiche und Entwicklungen im ÖGD  Stand September 2024</vt:lpstr>
      <vt:lpstr>Das Gesundheitsamt  woher kommen wir?  wo stehen wir?  wohin könn(t)en wir</vt:lpstr>
      <vt:lpstr>Aufwertungen / positive Entwicklungen seit 2020</vt:lpstr>
      <vt:lpstr>Lessons learned?</vt:lpstr>
      <vt:lpstr>Bessere Vernetzung Einmischung bei relevanten Themen</vt:lpstr>
      <vt:lpstr>PowerPoint-Präsentation</vt:lpstr>
    </vt:vector>
  </TitlesOfParts>
  <Company>Regierungspräsidium Stuttgart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Vorlagen PowerPoint-Präsentation</dc:title>
  <dc:creator>Referat 11</dc:creator>
  <cp:lastModifiedBy>Simone Zimmermann</cp:lastModifiedBy>
  <cp:revision>343</cp:revision>
  <cp:lastPrinted>2024-09-26T08:24:53Z</cp:lastPrinted>
  <dcterms:created xsi:type="dcterms:W3CDTF">2004-09-28T08:23:27Z</dcterms:created>
  <dcterms:modified xsi:type="dcterms:W3CDTF">2024-09-26T18:47:36Z</dcterms:modified>
</cp:coreProperties>
</file>