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517" r:id="rId2"/>
    <p:sldId id="726" r:id="rId3"/>
    <p:sldId id="1196" r:id="rId4"/>
    <p:sldId id="1234" r:id="rId5"/>
    <p:sldId id="1340" r:id="rId6"/>
    <p:sldId id="555" r:id="rId7"/>
    <p:sldId id="628" r:id="rId8"/>
    <p:sldId id="1093" r:id="rId9"/>
    <p:sldId id="1096" r:id="rId10"/>
    <p:sldId id="1150" r:id="rId11"/>
    <p:sldId id="1295" r:id="rId12"/>
    <p:sldId id="1341" r:id="rId13"/>
    <p:sldId id="1309" r:id="rId14"/>
    <p:sldId id="1311" r:id="rId15"/>
    <p:sldId id="1312" r:id="rId16"/>
    <p:sldId id="1313" r:id="rId17"/>
    <p:sldId id="1133" r:id="rId18"/>
    <p:sldId id="1342" r:id="rId19"/>
    <p:sldId id="846" r:id="rId20"/>
    <p:sldId id="1370" r:id="rId21"/>
    <p:sldId id="603" r:id="rId22"/>
    <p:sldId id="602" r:id="rId23"/>
    <p:sldId id="518" r:id="rId24"/>
    <p:sldId id="658" r:id="rId25"/>
    <p:sldId id="638" r:id="rId26"/>
    <p:sldId id="632" r:id="rId27"/>
    <p:sldId id="614" r:id="rId28"/>
    <p:sldId id="649" r:id="rId29"/>
    <p:sldId id="655" r:id="rId30"/>
    <p:sldId id="656" r:id="rId31"/>
    <p:sldId id="1368" r:id="rId32"/>
    <p:sldId id="1369" r:id="rId33"/>
    <p:sldId id="648" r:id="rId34"/>
    <p:sldId id="647" r:id="rId35"/>
  </p:sldIdLst>
  <p:sldSz cx="9144000" cy="6858000" type="screen4x3"/>
  <p:notesSz cx="7104063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A7E"/>
    <a:srgbClr val="FF3D0F"/>
    <a:srgbClr val="CCECFF"/>
    <a:srgbClr val="A9C6FF"/>
    <a:srgbClr val="38EE5F"/>
    <a:srgbClr val="00309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9822" autoAdjust="0"/>
  </p:normalViewPr>
  <p:slideViewPr>
    <p:cSldViewPr snapToObjects="1">
      <p:cViewPr varScale="1">
        <p:scale>
          <a:sx n="127" d="100"/>
          <a:sy n="127" d="100"/>
        </p:scale>
        <p:origin x="127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-3014" y="-91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417C0-5CE3-465E-BE0A-225F04B97769}" type="doc">
      <dgm:prSet loTypeId="urn:microsoft.com/office/officeart/2005/8/layout/chevron2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46630F80-1DAD-4290-9CF9-8C9A7CFFD87E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§37 (2)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IfSG</a:t>
          </a:r>
        </a:p>
      </dgm:t>
    </dgm:pt>
    <dgm:pt modelId="{01463D47-B147-43B6-A445-2F214BA720BF}" type="parTrans" cxnId="{5E0B580F-507D-46C2-97AE-D2CBC14E0195}">
      <dgm:prSet/>
      <dgm:spPr/>
      <dgm:t>
        <a:bodyPr/>
        <a:lstStyle/>
        <a:p>
          <a:endParaRPr lang="de-DE"/>
        </a:p>
      </dgm:t>
    </dgm:pt>
    <dgm:pt modelId="{A06C387F-FEA6-4386-902C-A0D6845FEC9E}" type="sibTrans" cxnId="{5E0B580F-507D-46C2-97AE-D2CBC14E0195}">
      <dgm:prSet/>
      <dgm:spPr/>
      <dgm:t>
        <a:bodyPr/>
        <a:lstStyle/>
        <a:p>
          <a:endParaRPr lang="de-DE"/>
        </a:p>
      </dgm:t>
    </dgm:pt>
    <dgm:pt modelId="{4452D742-80BE-4250-9D3B-6244E1A6F510}">
      <dgm:prSet phldrT="[Text]" custT="1"/>
      <dgm:spPr/>
      <dgm:t>
        <a:bodyPr/>
        <a:lstStyle/>
        <a:p>
          <a:r>
            <a:rPr lang="de-DE" sz="1600" b="0" dirty="0">
              <a:solidFill>
                <a:srgbClr val="002A7E"/>
              </a:solidFill>
              <a:latin typeface="+mj-lt"/>
            </a:rPr>
            <a:t>keine Besorgnis</a:t>
          </a:r>
          <a:r>
            <a:rPr lang="de-DE" sz="1600" b="0" dirty="0">
              <a:solidFill>
                <a:schemeClr val="accent2">
                  <a:lumMod val="75000"/>
                </a:schemeClr>
              </a:solidFill>
              <a:latin typeface="+mj-lt"/>
            </a:rPr>
            <a:t> </a:t>
          </a:r>
          <a:r>
            <a:rPr lang="de-DE" sz="1600" dirty="0">
              <a:latin typeface="+mj-lt"/>
            </a:rPr>
            <a:t>bzgl. Schädigung der menschlichen Gesundheit</a:t>
          </a:r>
        </a:p>
      </dgm:t>
    </dgm:pt>
    <dgm:pt modelId="{4048205E-5DC6-4763-91D9-A27BE6D5FCB8}" type="parTrans" cxnId="{2577F9E9-3E39-4CAA-87B4-3539E932C46E}">
      <dgm:prSet/>
      <dgm:spPr/>
      <dgm:t>
        <a:bodyPr/>
        <a:lstStyle/>
        <a:p>
          <a:endParaRPr lang="de-DE"/>
        </a:p>
      </dgm:t>
    </dgm:pt>
    <dgm:pt modelId="{2D993B9C-17DB-4A22-BDAE-CEA43E8D8502}" type="sibTrans" cxnId="{2577F9E9-3E39-4CAA-87B4-3539E932C46E}">
      <dgm:prSet/>
      <dgm:spPr/>
      <dgm:t>
        <a:bodyPr/>
        <a:lstStyle/>
        <a:p>
          <a:endParaRPr lang="de-DE"/>
        </a:p>
      </dgm:t>
    </dgm:pt>
    <dgm:pt modelId="{51912CDD-40D2-4C5D-BE47-D49C7F9DC3D7}">
      <dgm:prSet phldrT="[Text]" custT="1"/>
      <dgm:spPr/>
      <dgm:t>
        <a:bodyPr/>
        <a:lstStyle/>
        <a:p>
          <a:r>
            <a:rPr lang="de-DE" sz="1600" b="0" dirty="0">
              <a:latin typeface="+mj-lt"/>
            </a:rPr>
            <a:t>bei Schwimmbecken (mit Desinfektion) und Badeteichen</a:t>
          </a:r>
        </a:p>
      </dgm:t>
    </dgm:pt>
    <dgm:pt modelId="{6DE7CCE4-86BC-4247-B5AB-82CB88B8B99B}" type="parTrans" cxnId="{2C0EA9FE-4EC7-4B24-9629-13AA39980EEA}">
      <dgm:prSet/>
      <dgm:spPr/>
      <dgm:t>
        <a:bodyPr/>
        <a:lstStyle/>
        <a:p>
          <a:endParaRPr lang="de-DE"/>
        </a:p>
      </dgm:t>
    </dgm:pt>
    <dgm:pt modelId="{C0AA6DC0-159B-4060-965A-D1CA0F4DD04E}" type="sibTrans" cxnId="{2C0EA9FE-4EC7-4B24-9629-13AA39980EEA}">
      <dgm:prSet/>
      <dgm:spPr/>
      <dgm:t>
        <a:bodyPr/>
        <a:lstStyle/>
        <a:p>
          <a:endParaRPr lang="de-DE"/>
        </a:p>
      </dgm:t>
    </dgm:pt>
    <dgm:pt modelId="{74392978-96F5-4CFF-944E-ED3456328840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UBA-</a:t>
          </a:r>
          <a:br>
            <a:rPr lang="de-DE" dirty="0">
              <a:solidFill>
                <a:schemeClr val="tx1"/>
              </a:solidFill>
            </a:rPr>
          </a:br>
          <a:r>
            <a:rPr lang="de-DE" dirty="0">
              <a:solidFill>
                <a:schemeClr val="tx1"/>
              </a:solidFill>
            </a:rPr>
            <a:t>Empfehlung</a:t>
          </a:r>
        </a:p>
      </dgm:t>
    </dgm:pt>
    <dgm:pt modelId="{E0EFE84A-9A48-4170-B50D-3E5F1CB0AB44}" type="parTrans" cxnId="{6C73CE10-48ED-4BC0-A2AD-2A4C1C5D2D03}">
      <dgm:prSet/>
      <dgm:spPr/>
      <dgm:t>
        <a:bodyPr/>
        <a:lstStyle/>
        <a:p>
          <a:endParaRPr lang="de-DE"/>
        </a:p>
      </dgm:t>
    </dgm:pt>
    <dgm:pt modelId="{D89B48D1-4CF3-476C-A85B-91308410BBED}" type="sibTrans" cxnId="{6C73CE10-48ED-4BC0-A2AD-2A4C1C5D2D03}">
      <dgm:prSet/>
      <dgm:spPr/>
      <dgm:t>
        <a:bodyPr/>
        <a:lstStyle/>
        <a:p>
          <a:endParaRPr lang="de-DE"/>
        </a:p>
      </dgm:t>
    </dgm:pt>
    <dgm:pt modelId="{CC962849-AA8C-4B7D-B6B7-E6B6A63AC484}">
      <dgm:prSet phldrT="[Text]"/>
      <dgm:spPr/>
      <dgm:t>
        <a:bodyPr/>
        <a:lstStyle/>
        <a:p>
          <a:r>
            <a:rPr lang="de-DE" dirty="0">
              <a:solidFill>
                <a:schemeClr val="tx1"/>
              </a:solidFill>
            </a:rPr>
            <a:t>DIN 19643</a:t>
          </a:r>
        </a:p>
      </dgm:t>
    </dgm:pt>
    <dgm:pt modelId="{CCF79D30-E888-40BB-B709-8BF9B542425E}" type="parTrans" cxnId="{A1A67CF3-0E7D-4F67-AAB4-18F86B3D4556}">
      <dgm:prSet/>
      <dgm:spPr/>
      <dgm:t>
        <a:bodyPr/>
        <a:lstStyle/>
        <a:p>
          <a:endParaRPr lang="de-DE"/>
        </a:p>
      </dgm:t>
    </dgm:pt>
    <dgm:pt modelId="{6AAE6613-8B9F-45A2-9505-BF3B67796B3F}" type="sibTrans" cxnId="{A1A67CF3-0E7D-4F67-AAB4-18F86B3D4556}">
      <dgm:prSet/>
      <dgm:spPr/>
      <dgm:t>
        <a:bodyPr/>
        <a:lstStyle/>
        <a:p>
          <a:endParaRPr lang="de-DE"/>
        </a:p>
      </dgm:t>
    </dgm:pt>
    <dgm:pt modelId="{E5D8A87E-D849-4CFF-ACD3-F02AF162BFAB}">
      <dgm:prSet phldrT="[Text]" custT="1"/>
      <dgm:spPr/>
      <dgm:t>
        <a:bodyPr/>
        <a:lstStyle/>
        <a:p>
          <a:r>
            <a:rPr lang="de-DE" sz="1600" dirty="0">
              <a:latin typeface="+mj-lt"/>
            </a:rPr>
            <a:t>Normen und Regelwerke als </a:t>
          </a:r>
          <a:r>
            <a:rPr lang="de-DE" sz="1600" b="0" dirty="0">
              <a:solidFill>
                <a:srgbClr val="002A7E"/>
              </a:solidFill>
              <a:latin typeface="+mj-lt"/>
            </a:rPr>
            <a:t>allgemein anerkannte Regel der Technik und Betrachtung als „vorweggenommene Gutachten“, aber kein Gesetz</a:t>
          </a:r>
        </a:p>
      </dgm:t>
    </dgm:pt>
    <dgm:pt modelId="{B714AF38-C975-42EC-AAD0-FAF45940974E}" type="parTrans" cxnId="{60BCCB4A-E91A-4133-A133-D6EFFC3F9159}">
      <dgm:prSet/>
      <dgm:spPr/>
      <dgm:t>
        <a:bodyPr/>
        <a:lstStyle/>
        <a:p>
          <a:endParaRPr lang="de-DE"/>
        </a:p>
      </dgm:t>
    </dgm:pt>
    <dgm:pt modelId="{1B120DC2-EF80-4BE4-BF90-F7E20432950F}" type="sibTrans" cxnId="{60BCCB4A-E91A-4133-A133-D6EFFC3F9159}">
      <dgm:prSet/>
      <dgm:spPr/>
      <dgm:t>
        <a:bodyPr/>
        <a:lstStyle/>
        <a:p>
          <a:endParaRPr lang="de-DE"/>
        </a:p>
      </dgm:t>
    </dgm:pt>
    <dgm:pt modelId="{4D4860F6-13C8-4BA4-B6BA-9FC036E0C62D}">
      <dgm:prSet phldrT="[Text]" custT="1"/>
      <dgm:spPr/>
      <dgm:t>
        <a:bodyPr/>
        <a:lstStyle/>
        <a:p>
          <a:r>
            <a:rPr lang="de-DE" sz="1600" b="0" dirty="0">
              <a:latin typeface="+mj-lt"/>
            </a:rPr>
            <a:t>in öffentlichen Einrichtungen und Bädern</a:t>
          </a:r>
        </a:p>
      </dgm:t>
    </dgm:pt>
    <dgm:pt modelId="{B834AADE-3E8B-4894-BDAF-D220AD4DA5D5}" type="parTrans" cxnId="{532F0100-EBAE-4741-9507-2685250374C7}">
      <dgm:prSet/>
      <dgm:spPr/>
      <dgm:t>
        <a:bodyPr/>
        <a:lstStyle/>
        <a:p>
          <a:endParaRPr lang="de-DE"/>
        </a:p>
      </dgm:t>
    </dgm:pt>
    <dgm:pt modelId="{5DAB4F5A-EDAB-459A-921A-508A89D999B0}" type="sibTrans" cxnId="{532F0100-EBAE-4741-9507-2685250374C7}">
      <dgm:prSet/>
      <dgm:spPr/>
      <dgm:t>
        <a:bodyPr/>
        <a:lstStyle/>
        <a:p>
          <a:endParaRPr lang="de-DE"/>
        </a:p>
      </dgm:t>
    </dgm:pt>
    <dgm:pt modelId="{FA44FE6B-4402-49FE-9882-D1CF924740B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latin typeface="+mj-lt"/>
            </a:rPr>
            <a:t>durch Vorsorge und Minimierung</a:t>
          </a:r>
        </a:p>
      </dgm:t>
    </dgm:pt>
    <dgm:pt modelId="{74379B7E-CE87-467A-8653-D749B77E6F72}" type="parTrans" cxnId="{0A42008E-73B4-4EE5-AAA5-9C210BC28C6A}">
      <dgm:prSet/>
      <dgm:spPr/>
      <dgm:t>
        <a:bodyPr/>
        <a:lstStyle/>
        <a:p>
          <a:endParaRPr lang="de-DE"/>
        </a:p>
      </dgm:t>
    </dgm:pt>
    <dgm:pt modelId="{BD25ADF7-0F3C-4877-8D6D-498BC195FDB8}" type="sibTrans" cxnId="{0A42008E-73B4-4EE5-AAA5-9C210BC28C6A}">
      <dgm:prSet/>
      <dgm:spPr/>
      <dgm:t>
        <a:bodyPr/>
        <a:lstStyle/>
        <a:p>
          <a:endParaRPr lang="de-DE"/>
        </a:p>
      </dgm:t>
    </dgm:pt>
    <dgm:pt modelId="{D9FAEEED-853A-46FE-B95D-9E00F23DF874}">
      <dgm:prSet phldrT="[Text]" custT="1"/>
      <dgm:spPr/>
      <dgm:t>
        <a:bodyPr/>
        <a:lstStyle/>
        <a:p>
          <a:r>
            <a:rPr lang="de-DE" sz="1600" b="0" dirty="0">
              <a:solidFill>
                <a:schemeClr val="tx1"/>
              </a:solidFill>
              <a:latin typeface="+mj-lt"/>
            </a:rPr>
            <a:t>hohe Sicherheit, dass Qualitäts- und Hygieneanforderungen eingehalten werden</a:t>
          </a:r>
        </a:p>
      </dgm:t>
    </dgm:pt>
    <dgm:pt modelId="{C80DC249-2872-4CF7-A0A7-553E5F4E3C03}" type="parTrans" cxnId="{67C3951C-B4E6-4EAB-865D-1EBAC7A45CFB}">
      <dgm:prSet/>
      <dgm:spPr/>
      <dgm:t>
        <a:bodyPr/>
        <a:lstStyle/>
        <a:p>
          <a:endParaRPr lang="de-DE"/>
        </a:p>
      </dgm:t>
    </dgm:pt>
    <dgm:pt modelId="{ED893D31-B9E6-4FFB-A3EB-45D2C01390F2}" type="sibTrans" cxnId="{67C3951C-B4E6-4EAB-865D-1EBAC7A45CFB}">
      <dgm:prSet/>
      <dgm:spPr/>
      <dgm:t>
        <a:bodyPr/>
        <a:lstStyle/>
        <a:p>
          <a:endParaRPr lang="de-DE"/>
        </a:p>
      </dgm:t>
    </dgm:pt>
    <dgm:pt modelId="{65255648-CB1D-41F3-AB92-25D2A6B3203E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e-DE" sz="1600" dirty="0">
              <a:latin typeface="+mj-lt"/>
            </a:rPr>
            <a:t> </a:t>
          </a:r>
          <a:r>
            <a:rPr lang="de-DE" sz="1600" b="1" dirty="0">
              <a:latin typeface="+mj-lt"/>
            </a:rPr>
            <a:t>wissenschaftlich gesichert, von Fachleuten anerkannt, praxisbewährt</a:t>
          </a:r>
        </a:p>
      </dgm:t>
    </dgm:pt>
    <dgm:pt modelId="{DF308250-265E-4A19-8DB7-9B74335CA314}" type="parTrans" cxnId="{59FAFB97-15AC-4520-AFCA-388C8F705383}">
      <dgm:prSet/>
      <dgm:spPr/>
      <dgm:t>
        <a:bodyPr/>
        <a:lstStyle/>
        <a:p>
          <a:endParaRPr lang="de-DE"/>
        </a:p>
      </dgm:t>
    </dgm:pt>
    <dgm:pt modelId="{E23FEC0C-F779-4DC7-A883-3290E215DC7D}" type="sibTrans" cxnId="{59FAFB97-15AC-4520-AFCA-388C8F705383}">
      <dgm:prSet/>
      <dgm:spPr/>
      <dgm:t>
        <a:bodyPr/>
        <a:lstStyle/>
        <a:p>
          <a:endParaRPr lang="de-DE"/>
        </a:p>
      </dgm:t>
    </dgm:pt>
    <dgm:pt modelId="{DD4962A5-E390-40C7-8D4E-D75F305FF7E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latin typeface="+mj-lt"/>
              <a:sym typeface="Wingdings" panose="05000000000000000000" pitchFamily="2" charset="2"/>
            </a:rPr>
            <a:t>Verkehrssicherungspflicht: </a:t>
          </a:r>
          <a:r>
            <a:rPr lang="de-DE" sz="1600" b="0" dirty="0">
              <a:solidFill>
                <a:srgbClr val="002A7E"/>
              </a:solidFill>
              <a:latin typeface="+mj-lt"/>
            </a:rPr>
            <a:t>Risiken erkennen, vermeiden bzw. verringern</a:t>
          </a:r>
        </a:p>
      </dgm:t>
    </dgm:pt>
    <dgm:pt modelId="{6ADA1F1A-4B1E-4468-8580-2756B606286C}" type="sibTrans" cxnId="{4C566F0B-2B59-4A05-B689-331DD9CBD1C1}">
      <dgm:prSet/>
      <dgm:spPr/>
      <dgm:t>
        <a:bodyPr/>
        <a:lstStyle/>
        <a:p>
          <a:endParaRPr lang="de-DE"/>
        </a:p>
      </dgm:t>
    </dgm:pt>
    <dgm:pt modelId="{35C8CC95-BC2F-4CAA-9B9A-BAD8850F8E04}" type="parTrans" cxnId="{4C566F0B-2B59-4A05-B689-331DD9CBD1C1}">
      <dgm:prSet/>
      <dgm:spPr/>
      <dgm:t>
        <a:bodyPr/>
        <a:lstStyle/>
        <a:p>
          <a:endParaRPr lang="de-DE"/>
        </a:p>
      </dgm:t>
    </dgm:pt>
    <dgm:pt modelId="{11189CD3-3F3D-4909-B3B5-354CAE48B63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600" dirty="0">
              <a:latin typeface="+mj-lt"/>
            </a:rPr>
            <a:t>Bezugnahme auf IfSG § 37 (2) sowie Verweis auf DIN 19643</a:t>
          </a:r>
        </a:p>
      </dgm:t>
    </dgm:pt>
    <dgm:pt modelId="{AA48CC88-140A-4007-8245-C9A580BD699B}" type="parTrans" cxnId="{F30A7D5A-32CB-4185-ABEC-455C5AF654E4}">
      <dgm:prSet/>
      <dgm:spPr/>
      <dgm:t>
        <a:bodyPr/>
        <a:lstStyle/>
        <a:p>
          <a:endParaRPr lang="de-DE"/>
        </a:p>
      </dgm:t>
    </dgm:pt>
    <dgm:pt modelId="{7204057E-FB7F-47EE-B21B-DCBF1639E75C}" type="sibTrans" cxnId="{F30A7D5A-32CB-4185-ABEC-455C5AF654E4}">
      <dgm:prSet/>
      <dgm:spPr/>
      <dgm:t>
        <a:bodyPr/>
        <a:lstStyle/>
        <a:p>
          <a:endParaRPr lang="de-DE"/>
        </a:p>
      </dgm:t>
    </dgm:pt>
    <dgm:pt modelId="{65BD595A-E19A-4BC3-B586-D9422C8DC6E1}" type="pres">
      <dgm:prSet presAssocID="{FF8417C0-5CE3-465E-BE0A-225F04B97769}" presName="linearFlow" presStyleCnt="0">
        <dgm:presLayoutVars>
          <dgm:dir/>
          <dgm:animLvl val="lvl"/>
          <dgm:resizeHandles val="exact"/>
        </dgm:presLayoutVars>
      </dgm:prSet>
      <dgm:spPr/>
    </dgm:pt>
    <dgm:pt modelId="{AD405A4C-8F61-4C6E-AEF0-CB29CCC5ECEF}" type="pres">
      <dgm:prSet presAssocID="{46630F80-1DAD-4290-9CF9-8C9A7CFFD87E}" presName="composite" presStyleCnt="0"/>
      <dgm:spPr/>
    </dgm:pt>
    <dgm:pt modelId="{D1C1BEFB-41D4-4135-961E-943963C40FDF}" type="pres">
      <dgm:prSet presAssocID="{46630F80-1DAD-4290-9CF9-8C9A7CFFD87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5972784-5167-4DCB-A370-6465488A09F6}" type="pres">
      <dgm:prSet presAssocID="{46630F80-1DAD-4290-9CF9-8C9A7CFFD87E}" presName="descendantText" presStyleLbl="alignAcc1" presStyleIdx="0" presStyleCnt="3">
        <dgm:presLayoutVars>
          <dgm:bulletEnabled val="1"/>
        </dgm:presLayoutVars>
      </dgm:prSet>
      <dgm:spPr/>
    </dgm:pt>
    <dgm:pt modelId="{5D783658-9C55-4CAF-A9A5-2837AFA895CB}" type="pres">
      <dgm:prSet presAssocID="{A06C387F-FEA6-4386-902C-A0D6845FEC9E}" presName="sp" presStyleCnt="0"/>
      <dgm:spPr/>
    </dgm:pt>
    <dgm:pt modelId="{D98B106E-8398-49C7-8377-99AAE48A88B2}" type="pres">
      <dgm:prSet presAssocID="{74392978-96F5-4CFF-944E-ED3456328840}" presName="composite" presStyleCnt="0"/>
      <dgm:spPr/>
    </dgm:pt>
    <dgm:pt modelId="{56F620C9-60E9-4CD8-9226-B8AA2EC5BA3B}" type="pres">
      <dgm:prSet presAssocID="{74392978-96F5-4CFF-944E-ED345632884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5248E03-CA41-4D1F-A839-4F6177DF8B49}" type="pres">
      <dgm:prSet presAssocID="{74392978-96F5-4CFF-944E-ED3456328840}" presName="descendantText" presStyleLbl="alignAcc1" presStyleIdx="1" presStyleCnt="3">
        <dgm:presLayoutVars>
          <dgm:bulletEnabled val="1"/>
        </dgm:presLayoutVars>
      </dgm:prSet>
      <dgm:spPr/>
    </dgm:pt>
    <dgm:pt modelId="{2DA646C3-8F2D-4E6C-9888-21DE5B0B333F}" type="pres">
      <dgm:prSet presAssocID="{D89B48D1-4CF3-476C-A85B-91308410BBED}" presName="sp" presStyleCnt="0"/>
      <dgm:spPr/>
    </dgm:pt>
    <dgm:pt modelId="{CDF07EB1-B687-4202-8261-6CA108981EF9}" type="pres">
      <dgm:prSet presAssocID="{CC962849-AA8C-4B7D-B6B7-E6B6A63AC484}" presName="composite" presStyleCnt="0"/>
      <dgm:spPr/>
    </dgm:pt>
    <dgm:pt modelId="{0A9DE564-4BBB-4FF5-B172-1AFB1557C391}" type="pres">
      <dgm:prSet presAssocID="{CC962849-AA8C-4B7D-B6B7-E6B6A63AC48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7A66AA4-1958-4DF7-A466-5C702A16168E}" type="pres">
      <dgm:prSet presAssocID="{CC962849-AA8C-4B7D-B6B7-E6B6A63AC484}" presName="descendantText" presStyleLbl="alignAcc1" presStyleIdx="2" presStyleCnt="3" custScaleY="100616">
        <dgm:presLayoutVars>
          <dgm:bulletEnabled val="1"/>
        </dgm:presLayoutVars>
      </dgm:prSet>
      <dgm:spPr/>
    </dgm:pt>
  </dgm:ptLst>
  <dgm:cxnLst>
    <dgm:cxn modelId="{532F0100-EBAE-4741-9507-2685250374C7}" srcId="{46630F80-1DAD-4290-9CF9-8C9A7CFFD87E}" destId="{4D4860F6-13C8-4BA4-B6BA-9FC036E0C62D}" srcOrd="1" destOrd="0" parTransId="{B834AADE-3E8B-4894-BDAF-D220AD4DA5D5}" sibTransId="{5DAB4F5A-EDAB-459A-921A-508A89D999B0}"/>
    <dgm:cxn modelId="{9BB56B09-8E5A-4254-A63D-65B4655F99D8}" type="presOf" srcId="{46630F80-1DAD-4290-9CF9-8C9A7CFFD87E}" destId="{D1C1BEFB-41D4-4135-961E-943963C40FDF}" srcOrd="0" destOrd="0" presId="urn:microsoft.com/office/officeart/2005/8/layout/chevron2"/>
    <dgm:cxn modelId="{4C566F0B-2B59-4A05-B689-331DD9CBD1C1}" srcId="{74392978-96F5-4CFF-944E-ED3456328840}" destId="{DD4962A5-E390-40C7-8D4E-D75F305FF7E1}" srcOrd="0" destOrd="0" parTransId="{35C8CC95-BC2F-4CAA-9B9A-BAD8850F8E04}" sibTransId="{6ADA1F1A-4B1E-4468-8580-2756B606286C}"/>
    <dgm:cxn modelId="{5E0B580F-507D-46C2-97AE-D2CBC14E0195}" srcId="{FF8417C0-5CE3-465E-BE0A-225F04B97769}" destId="{46630F80-1DAD-4290-9CF9-8C9A7CFFD87E}" srcOrd="0" destOrd="0" parTransId="{01463D47-B147-43B6-A445-2F214BA720BF}" sibTransId="{A06C387F-FEA6-4386-902C-A0D6845FEC9E}"/>
    <dgm:cxn modelId="{6C73CE10-48ED-4BC0-A2AD-2A4C1C5D2D03}" srcId="{FF8417C0-5CE3-465E-BE0A-225F04B97769}" destId="{74392978-96F5-4CFF-944E-ED3456328840}" srcOrd="1" destOrd="0" parTransId="{E0EFE84A-9A48-4170-B50D-3E5F1CB0AB44}" sibTransId="{D89B48D1-4CF3-476C-A85B-91308410BBED}"/>
    <dgm:cxn modelId="{67C3951C-B4E6-4EAB-865D-1EBAC7A45CFB}" srcId="{CC962849-AA8C-4B7D-B6B7-E6B6A63AC484}" destId="{D9FAEEED-853A-46FE-B95D-9E00F23DF874}" srcOrd="2" destOrd="0" parTransId="{C80DC249-2872-4CF7-A0A7-553E5F4E3C03}" sibTransId="{ED893D31-B9E6-4FFB-A3EB-45D2C01390F2}"/>
    <dgm:cxn modelId="{1802C21E-DB02-4258-892E-01691B68DDAA}" type="presOf" srcId="{51912CDD-40D2-4C5D-BE47-D49C7F9DC3D7}" destId="{A5972784-5167-4DCB-A370-6465488A09F6}" srcOrd="0" destOrd="2" presId="urn:microsoft.com/office/officeart/2005/8/layout/chevron2"/>
    <dgm:cxn modelId="{20209B24-ECDE-409E-9865-FB9208260CE0}" type="presOf" srcId="{D9FAEEED-853A-46FE-B95D-9E00F23DF874}" destId="{37A66AA4-1958-4DF7-A466-5C702A16168E}" srcOrd="0" destOrd="2" presId="urn:microsoft.com/office/officeart/2005/8/layout/chevron2"/>
    <dgm:cxn modelId="{A3F10C3F-13C4-45D4-96C7-A37A1E38D691}" type="presOf" srcId="{11189CD3-3F3D-4909-B3B5-354CAE48B635}" destId="{75248E03-CA41-4D1F-A839-4F6177DF8B49}" srcOrd="0" destOrd="2" presId="urn:microsoft.com/office/officeart/2005/8/layout/chevron2"/>
    <dgm:cxn modelId="{60BCCB4A-E91A-4133-A133-D6EFFC3F9159}" srcId="{CC962849-AA8C-4B7D-B6B7-E6B6A63AC484}" destId="{E5D8A87E-D849-4CFF-ACD3-F02AF162BFAB}" srcOrd="0" destOrd="0" parTransId="{B714AF38-C975-42EC-AAD0-FAF45940974E}" sibTransId="{1B120DC2-EF80-4BE4-BF90-F7E20432950F}"/>
    <dgm:cxn modelId="{E068CA4C-2D8F-4052-8449-116B07827BD4}" type="presOf" srcId="{65255648-CB1D-41F3-AB92-25D2A6B3203E}" destId="{37A66AA4-1958-4DF7-A466-5C702A16168E}" srcOrd="0" destOrd="1" presId="urn:microsoft.com/office/officeart/2005/8/layout/chevron2"/>
    <dgm:cxn modelId="{1E124F56-9707-4758-9155-9F278DF233E3}" type="presOf" srcId="{FA44FE6B-4402-49FE-9882-D1CF924740B4}" destId="{75248E03-CA41-4D1F-A839-4F6177DF8B49}" srcOrd="0" destOrd="1" presId="urn:microsoft.com/office/officeart/2005/8/layout/chevron2"/>
    <dgm:cxn modelId="{F30A7D5A-32CB-4185-ABEC-455C5AF654E4}" srcId="{74392978-96F5-4CFF-944E-ED3456328840}" destId="{11189CD3-3F3D-4909-B3B5-354CAE48B635}" srcOrd="2" destOrd="0" parTransId="{AA48CC88-140A-4007-8245-C9A580BD699B}" sibTransId="{7204057E-FB7F-47EE-B21B-DCBF1639E75C}"/>
    <dgm:cxn modelId="{2221EE89-7FC1-45E2-95FF-6250A5122EBB}" type="presOf" srcId="{4452D742-80BE-4250-9D3B-6244E1A6F510}" destId="{A5972784-5167-4DCB-A370-6465488A09F6}" srcOrd="0" destOrd="0" presId="urn:microsoft.com/office/officeart/2005/8/layout/chevron2"/>
    <dgm:cxn modelId="{0A42008E-73B4-4EE5-AAA5-9C210BC28C6A}" srcId="{74392978-96F5-4CFF-944E-ED3456328840}" destId="{FA44FE6B-4402-49FE-9882-D1CF924740B4}" srcOrd="1" destOrd="0" parTransId="{74379B7E-CE87-467A-8653-D749B77E6F72}" sibTransId="{BD25ADF7-0F3C-4877-8D6D-498BC195FDB8}"/>
    <dgm:cxn modelId="{9B85E093-0F94-4903-9FC9-75AE6B769CA9}" type="presOf" srcId="{FF8417C0-5CE3-465E-BE0A-225F04B97769}" destId="{65BD595A-E19A-4BC3-B586-D9422C8DC6E1}" srcOrd="0" destOrd="0" presId="urn:microsoft.com/office/officeart/2005/8/layout/chevron2"/>
    <dgm:cxn modelId="{59FAFB97-15AC-4520-AFCA-388C8F705383}" srcId="{CC962849-AA8C-4B7D-B6B7-E6B6A63AC484}" destId="{65255648-CB1D-41F3-AB92-25D2A6B3203E}" srcOrd="1" destOrd="0" parTransId="{DF308250-265E-4A19-8DB7-9B74335CA314}" sibTransId="{E23FEC0C-F779-4DC7-A883-3290E215DC7D}"/>
    <dgm:cxn modelId="{6C1A93B7-1902-4C27-8E43-56C72DE6B2F4}" type="presOf" srcId="{CC962849-AA8C-4B7D-B6B7-E6B6A63AC484}" destId="{0A9DE564-4BBB-4FF5-B172-1AFB1557C391}" srcOrd="0" destOrd="0" presId="urn:microsoft.com/office/officeart/2005/8/layout/chevron2"/>
    <dgm:cxn modelId="{E9DF0ECA-9AC1-40F5-9ABC-52B12CBC8F6C}" type="presOf" srcId="{4D4860F6-13C8-4BA4-B6BA-9FC036E0C62D}" destId="{A5972784-5167-4DCB-A370-6465488A09F6}" srcOrd="0" destOrd="1" presId="urn:microsoft.com/office/officeart/2005/8/layout/chevron2"/>
    <dgm:cxn modelId="{9076AFCF-BBF0-4036-9699-8FBA759F8F39}" type="presOf" srcId="{E5D8A87E-D849-4CFF-ACD3-F02AF162BFAB}" destId="{37A66AA4-1958-4DF7-A466-5C702A16168E}" srcOrd="0" destOrd="0" presId="urn:microsoft.com/office/officeart/2005/8/layout/chevron2"/>
    <dgm:cxn modelId="{A51E2BE2-02C5-4037-AE50-459C63C59C58}" type="presOf" srcId="{DD4962A5-E390-40C7-8D4E-D75F305FF7E1}" destId="{75248E03-CA41-4D1F-A839-4F6177DF8B49}" srcOrd="0" destOrd="0" presId="urn:microsoft.com/office/officeart/2005/8/layout/chevron2"/>
    <dgm:cxn modelId="{2577F9E9-3E39-4CAA-87B4-3539E932C46E}" srcId="{46630F80-1DAD-4290-9CF9-8C9A7CFFD87E}" destId="{4452D742-80BE-4250-9D3B-6244E1A6F510}" srcOrd="0" destOrd="0" parTransId="{4048205E-5DC6-4763-91D9-A27BE6D5FCB8}" sibTransId="{2D993B9C-17DB-4A22-BDAE-CEA43E8D8502}"/>
    <dgm:cxn modelId="{A1A67CF3-0E7D-4F67-AAB4-18F86B3D4556}" srcId="{FF8417C0-5CE3-465E-BE0A-225F04B97769}" destId="{CC962849-AA8C-4B7D-B6B7-E6B6A63AC484}" srcOrd="2" destOrd="0" parTransId="{CCF79D30-E888-40BB-B709-8BF9B542425E}" sibTransId="{6AAE6613-8B9F-45A2-9505-BF3B67796B3F}"/>
    <dgm:cxn modelId="{BA49CDFC-D35D-426C-931D-D883F6809A9D}" type="presOf" srcId="{74392978-96F5-4CFF-944E-ED3456328840}" destId="{56F620C9-60E9-4CD8-9226-B8AA2EC5BA3B}" srcOrd="0" destOrd="0" presId="urn:microsoft.com/office/officeart/2005/8/layout/chevron2"/>
    <dgm:cxn modelId="{2C0EA9FE-4EC7-4B24-9629-13AA39980EEA}" srcId="{46630F80-1DAD-4290-9CF9-8C9A7CFFD87E}" destId="{51912CDD-40D2-4C5D-BE47-D49C7F9DC3D7}" srcOrd="2" destOrd="0" parTransId="{6DE7CCE4-86BC-4247-B5AB-82CB88B8B99B}" sibTransId="{C0AA6DC0-159B-4060-965A-D1CA0F4DD04E}"/>
    <dgm:cxn modelId="{82AB76C6-B367-4C5A-A806-FCBA5627A3CC}" type="presParOf" srcId="{65BD595A-E19A-4BC3-B586-D9422C8DC6E1}" destId="{AD405A4C-8F61-4C6E-AEF0-CB29CCC5ECEF}" srcOrd="0" destOrd="0" presId="urn:microsoft.com/office/officeart/2005/8/layout/chevron2"/>
    <dgm:cxn modelId="{AE6B080E-CBE3-4107-93A7-F9F2569A888F}" type="presParOf" srcId="{AD405A4C-8F61-4C6E-AEF0-CB29CCC5ECEF}" destId="{D1C1BEFB-41D4-4135-961E-943963C40FDF}" srcOrd="0" destOrd="0" presId="urn:microsoft.com/office/officeart/2005/8/layout/chevron2"/>
    <dgm:cxn modelId="{FCE247F9-E676-46BF-9443-CAB5E3561EC2}" type="presParOf" srcId="{AD405A4C-8F61-4C6E-AEF0-CB29CCC5ECEF}" destId="{A5972784-5167-4DCB-A370-6465488A09F6}" srcOrd="1" destOrd="0" presId="urn:microsoft.com/office/officeart/2005/8/layout/chevron2"/>
    <dgm:cxn modelId="{5952A0CD-FD23-4773-ADE6-A68F721E4F0A}" type="presParOf" srcId="{65BD595A-E19A-4BC3-B586-D9422C8DC6E1}" destId="{5D783658-9C55-4CAF-A9A5-2837AFA895CB}" srcOrd="1" destOrd="0" presId="urn:microsoft.com/office/officeart/2005/8/layout/chevron2"/>
    <dgm:cxn modelId="{E07DE6CF-ACF7-44CC-A870-2B2E785FDC36}" type="presParOf" srcId="{65BD595A-E19A-4BC3-B586-D9422C8DC6E1}" destId="{D98B106E-8398-49C7-8377-99AAE48A88B2}" srcOrd="2" destOrd="0" presId="urn:microsoft.com/office/officeart/2005/8/layout/chevron2"/>
    <dgm:cxn modelId="{6FFF2A78-2FD1-4D7D-A09C-BD9B9C9B27FA}" type="presParOf" srcId="{D98B106E-8398-49C7-8377-99AAE48A88B2}" destId="{56F620C9-60E9-4CD8-9226-B8AA2EC5BA3B}" srcOrd="0" destOrd="0" presId="urn:microsoft.com/office/officeart/2005/8/layout/chevron2"/>
    <dgm:cxn modelId="{DEC4623A-643B-45D1-AD35-79716B43B7D7}" type="presParOf" srcId="{D98B106E-8398-49C7-8377-99AAE48A88B2}" destId="{75248E03-CA41-4D1F-A839-4F6177DF8B49}" srcOrd="1" destOrd="0" presId="urn:microsoft.com/office/officeart/2005/8/layout/chevron2"/>
    <dgm:cxn modelId="{7041691E-E045-4C42-8BFD-639A4FDF1749}" type="presParOf" srcId="{65BD595A-E19A-4BC3-B586-D9422C8DC6E1}" destId="{2DA646C3-8F2D-4E6C-9888-21DE5B0B333F}" srcOrd="3" destOrd="0" presId="urn:microsoft.com/office/officeart/2005/8/layout/chevron2"/>
    <dgm:cxn modelId="{57C84F83-B8F2-4A84-B8D6-76725D9B40C0}" type="presParOf" srcId="{65BD595A-E19A-4BC3-B586-D9422C8DC6E1}" destId="{CDF07EB1-B687-4202-8261-6CA108981EF9}" srcOrd="4" destOrd="0" presId="urn:microsoft.com/office/officeart/2005/8/layout/chevron2"/>
    <dgm:cxn modelId="{A963D99A-AA0D-42EE-904F-D22321149725}" type="presParOf" srcId="{CDF07EB1-B687-4202-8261-6CA108981EF9}" destId="{0A9DE564-4BBB-4FF5-B172-1AFB1557C391}" srcOrd="0" destOrd="0" presId="urn:microsoft.com/office/officeart/2005/8/layout/chevron2"/>
    <dgm:cxn modelId="{2E32E36D-EDAC-41D5-B00E-6F04071CBD7C}" type="presParOf" srcId="{CDF07EB1-B687-4202-8261-6CA108981EF9}" destId="{37A66AA4-1958-4DF7-A466-5C702A1616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941B4-E6AE-4A4A-A122-F18D8FC4FEF2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 phldr="1"/>
      <dgm:spPr/>
    </dgm:pt>
    <dgm:pt modelId="{228581DD-31CD-4B65-98CC-9B614AD86CFC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de-DE" sz="2800" dirty="0"/>
            <a:t>Hygiene-</a:t>
          </a:r>
          <a:br>
            <a:rPr lang="de-DE" sz="2800" dirty="0"/>
          </a:br>
          <a:r>
            <a:rPr lang="de-DE" sz="2800" dirty="0"/>
            <a:t>Hilfsparameter</a:t>
          </a:r>
          <a:endParaRPr lang="de-DE" sz="2000" dirty="0"/>
        </a:p>
        <a:p>
          <a:r>
            <a:rPr lang="de-DE" sz="2000" dirty="0">
              <a:sym typeface="Wingdings" panose="05000000000000000000" pitchFamily="2" charset="2"/>
            </a:rPr>
            <a:t></a:t>
          </a:r>
          <a:r>
            <a:rPr lang="de-DE" sz="2000" dirty="0"/>
            <a:t>Handlungsbedarf</a:t>
          </a:r>
        </a:p>
        <a:p>
          <a:endParaRPr lang="de-DE" sz="2000" dirty="0"/>
        </a:p>
      </dgm:t>
    </dgm:pt>
    <dgm:pt modelId="{E72BE764-D51F-4EC5-BBF5-C1A665610C16}" type="parTrans" cxnId="{DD680A2E-9011-4B61-9635-12A1CC1D0A1D}">
      <dgm:prSet/>
      <dgm:spPr/>
      <dgm:t>
        <a:bodyPr/>
        <a:lstStyle/>
        <a:p>
          <a:endParaRPr lang="de-DE"/>
        </a:p>
      </dgm:t>
    </dgm:pt>
    <dgm:pt modelId="{E1B76A61-6FC6-4702-8F18-6EA0286271B2}" type="sibTrans" cxnId="{DD680A2E-9011-4B61-9635-12A1CC1D0A1D}">
      <dgm:prSet/>
      <dgm:spPr/>
      <dgm:t>
        <a:bodyPr/>
        <a:lstStyle/>
        <a:p>
          <a:endParaRPr lang="de-DE"/>
        </a:p>
      </dgm:t>
    </dgm:pt>
    <dgm:pt modelId="{B1FB436B-5C34-4F99-B366-BE5479A6D1FB}">
      <dgm:prSet phldrT="[Text]" custT="1"/>
      <dgm:spPr>
        <a:solidFill>
          <a:schemeClr val="accent3">
            <a:alpha val="50000"/>
          </a:schemeClr>
        </a:solidFill>
      </dgm:spPr>
      <dgm:t>
        <a:bodyPr/>
        <a:lstStyle/>
        <a:p>
          <a:pPr>
            <a:spcAft>
              <a:spcPts val="1000"/>
            </a:spcAft>
          </a:pPr>
          <a:r>
            <a:rPr lang="de-DE" sz="2800" dirty="0"/>
            <a:t>Technische Werte</a:t>
          </a:r>
        </a:p>
        <a:p>
          <a:pPr>
            <a:spcAft>
              <a:spcPct val="35000"/>
            </a:spcAft>
          </a:pPr>
          <a:r>
            <a:rPr lang="de-DE" sz="2000" dirty="0">
              <a:sym typeface="Wingdings" panose="05000000000000000000" pitchFamily="2" charset="2"/>
            </a:rPr>
            <a:t></a:t>
          </a:r>
          <a:r>
            <a:rPr lang="de-DE" sz="2000" dirty="0"/>
            <a:t>Optimierungs-bedarf</a:t>
          </a:r>
          <a:endParaRPr lang="de-DE" sz="1600" dirty="0"/>
        </a:p>
      </dgm:t>
    </dgm:pt>
    <dgm:pt modelId="{883C3A06-4188-4491-940B-8DDE03C2E1DA}" type="parTrans" cxnId="{FE5608F4-4854-4B00-84C0-784FB8562775}">
      <dgm:prSet/>
      <dgm:spPr/>
      <dgm:t>
        <a:bodyPr/>
        <a:lstStyle/>
        <a:p>
          <a:endParaRPr lang="de-DE"/>
        </a:p>
      </dgm:t>
    </dgm:pt>
    <dgm:pt modelId="{9B54FF8D-1B9E-4FBE-86F6-8815D5090BA4}" type="sibTrans" cxnId="{FE5608F4-4854-4B00-84C0-784FB8562775}">
      <dgm:prSet/>
      <dgm:spPr/>
      <dgm:t>
        <a:bodyPr/>
        <a:lstStyle/>
        <a:p>
          <a:endParaRPr lang="de-DE"/>
        </a:p>
      </dgm:t>
    </dgm:pt>
    <dgm:pt modelId="{A7E7C29B-C14A-47A3-B09B-53CF2FCA092D}">
      <dgm:prSet phldrT="[Text]" custT="1"/>
      <dgm:spPr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 spcFirstLastPara="0" vert="horz" wrap="square" lIns="0" tIns="0" rIns="0" bIns="0" numCol="1" spcCol="1270" anchor="ctr" anchorCtr="0"/>
        <a:lstStyle/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Vorsorge-werte</a:t>
          </a:r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Minimierungs-bedarf</a:t>
          </a:r>
          <a:endParaRPr lang="de-DE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7DF2049-7889-4DF1-9B63-5369B406F3B1}" type="parTrans" cxnId="{C4348520-D150-4C15-888A-D83519870FA1}">
      <dgm:prSet/>
      <dgm:spPr/>
      <dgm:t>
        <a:bodyPr/>
        <a:lstStyle/>
        <a:p>
          <a:endParaRPr lang="de-DE"/>
        </a:p>
      </dgm:t>
    </dgm:pt>
    <dgm:pt modelId="{11C8FACC-3FC8-4879-9452-53B7CFBE046E}" type="sibTrans" cxnId="{C4348520-D150-4C15-888A-D83519870FA1}">
      <dgm:prSet/>
      <dgm:spPr/>
      <dgm:t>
        <a:bodyPr/>
        <a:lstStyle/>
        <a:p>
          <a:endParaRPr lang="de-DE"/>
        </a:p>
      </dgm:t>
    </dgm:pt>
    <dgm:pt modelId="{E18370B1-B2B0-4958-B831-5251489E9718}" type="pres">
      <dgm:prSet presAssocID="{3FD941B4-E6AE-4A4A-A122-F18D8FC4FEF2}" presName="compositeShape" presStyleCnt="0">
        <dgm:presLayoutVars>
          <dgm:chMax val="7"/>
          <dgm:dir/>
          <dgm:resizeHandles val="exact"/>
        </dgm:presLayoutVars>
      </dgm:prSet>
      <dgm:spPr/>
    </dgm:pt>
    <dgm:pt modelId="{49516793-A3EA-4B44-AEDD-CA290B98A588}" type="pres">
      <dgm:prSet presAssocID="{228581DD-31CD-4B65-98CC-9B614AD86CFC}" presName="circ1" presStyleLbl="vennNode1" presStyleIdx="0" presStyleCnt="3" custScaleX="106394"/>
      <dgm:spPr/>
    </dgm:pt>
    <dgm:pt modelId="{9078C56B-5140-4AD9-AD9C-3267B539C95C}" type="pres">
      <dgm:prSet presAssocID="{228581DD-31CD-4B65-98CC-9B614AD86C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A4D969-DAEE-45AE-8414-4D65DF6DBBA1}" type="pres">
      <dgm:prSet presAssocID="{B1FB436B-5C34-4F99-B366-BE5479A6D1FB}" presName="circ2" presStyleLbl="vennNode1" presStyleIdx="1" presStyleCnt="3"/>
      <dgm:spPr/>
    </dgm:pt>
    <dgm:pt modelId="{B1EA1448-E88B-41CD-ACD4-27068983A00E}" type="pres">
      <dgm:prSet presAssocID="{B1FB436B-5C34-4F99-B366-BE5479A6D1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1A6701-3D07-475F-8B7F-FCADEF9C80DA}" type="pres">
      <dgm:prSet presAssocID="{A7E7C29B-C14A-47A3-B09B-53CF2FCA092D}" presName="circ3" presStyleLbl="vennNode1" presStyleIdx="2" presStyleCnt="3"/>
      <dgm:spPr>
        <a:xfrm>
          <a:off x="324730" y="2027112"/>
          <a:ext cx="3010563" cy="3010563"/>
        </a:xfrm>
        <a:prstGeom prst="ellipse">
          <a:avLst/>
        </a:prstGeom>
      </dgm:spPr>
    </dgm:pt>
    <dgm:pt modelId="{9E223DFB-B83C-4C5C-AD68-1BE6969E44DE}" type="pres">
      <dgm:prSet presAssocID="{A7E7C29B-C14A-47A3-B09B-53CF2FCA09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78D6D0B-18A8-4AE9-BFBD-E8391C37D649}" type="presOf" srcId="{B1FB436B-5C34-4F99-B366-BE5479A6D1FB}" destId="{26A4D969-DAEE-45AE-8414-4D65DF6DBBA1}" srcOrd="0" destOrd="0" presId="urn:microsoft.com/office/officeart/2005/8/layout/venn1"/>
    <dgm:cxn modelId="{8D6EBD15-F71F-4D4D-8167-79C22755B0C0}" type="presOf" srcId="{228581DD-31CD-4B65-98CC-9B614AD86CFC}" destId="{9078C56B-5140-4AD9-AD9C-3267B539C95C}" srcOrd="1" destOrd="0" presId="urn:microsoft.com/office/officeart/2005/8/layout/venn1"/>
    <dgm:cxn modelId="{C4348520-D150-4C15-888A-D83519870FA1}" srcId="{3FD941B4-E6AE-4A4A-A122-F18D8FC4FEF2}" destId="{A7E7C29B-C14A-47A3-B09B-53CF2FCA092D}" srcOrd="2" destOrd="0" parTransId="{07DF2049-7889-4DF1-9B63-5369B406F3B1}" sibTransId="{11C8FACC-3FC8-4879-9452-53B7CFBE046E}"/>
    <dgm:cxn modelId="{DD680A2E-9011-4B61-9635-12A1CC1D0A1D}" srcId="{3FD941B4-E6AE-4A4A-A122-F18D8FC4FEF2}" destId="{228581DD-31CD-4B65-98CC-9B614AD86CFC}" srcOrd="0" destOrd="0" parTransId="{E72BE764-D51F-4EC5-BBF5-C1A665610C16}" sibTransId="{E1B76A61-6FC6-4702-8F18-6EA0286271B2}"/>
    <dgm:cxn modelId="{2AAB1650-8930-4E32-A4DC-8EEC1E87153A}" type="presOf" srcId="{A7E7C29B-C14A-47A3-B09B-53CF2FCA092D}" destId="{EB1A6701-3D07-475F-8B7F-FCADEF9C80DA}" srcOrd="0" destOrd="0" presId="urn:microsoft.com/office/officeart/2005/8/layout/venn1"/>
    <dgm:cxn modelId="{9A6B2AA2-522A-4B47-903D-66C80974D580}" type="presOf" srcId="{B1FB436B-5C34-4F99-B366-BE5479A6D1FB}" destId="{B1EA1448-E88B-41CD-ACD4-27068983A00E}" srcOrd="1" destOrd="0" presId="urn:microsoft.com/office/officeart/2005/8/layout/venn1"/>
    <dgm:cxn modelId="{2DF705C8-97CB-4484-90C9-960A7D97608D}" type="presOf" srcId="{3FD941B4-E6AE-4A4A-A122-F18D8FC4FEF2}" destId="{E18370B1-B2B0-4958-B831-5251489E9718}" srcOrd="0" destOrd="0" presId="urn:microsoft.com/office/officeart/2005/8/layout/venn1"/>
    <dgm:cxn modelId="{075557C9-BFAA-45C2-86AB-AFE52D57A31B}" type="presOf" srcId="{228581DD-31CD-4B65-98CC-9B614AD86CFC}" destId="{49516793-A3EA-4B44-AEDD-CA290B98A588}" srcOrd="0" destOrd="0" presId="urn:microsoft.com/office/officeart/2005/8/layout/venn1"/>
    <dgm:cxn modelId="{70A8A5EA-D275-48C9-ADC3-FF36FFB18DC3}" type="presOf" srcId="{A7E7C29B-C14A-47A3-B09B-53CF2FCA092D}" destId="{9E223DFB-B83C-4C5C-AD68-1BE6969E44DE}" srcOrd="1" destOrd="0" presId="urn:microsoft.com/office/officeart/2005/8/layout/venn1"/>
    <dgm:cxn modelId="{FE5608F4-4854-4B00-84C0-784FB8562775}" srcId="{3FD941B4-E6AE-4A4A-A122-F18D8FC4FEF2}" destId="{B1FB436B-5C34-4F99-B366-BE5479A6D1FB}" srcOrd="1" destOrd="0" parTransId="{883C3A06-4188-4491-940B-8DDE03C2E1DA}" sibTransId="{9B54FF8D-1B9E-4FBE-86F6-8815D5090BA4}"/>
    <dgm:cxn modelId="{0A5F8123-05E1-4649-B5A2-3A87ED216321}" type="presParOf" srcId="{E18370B1-B2B0-4958-B831-5251489E9718}" destId="{49516793-A3EA-4B44-AEDD-CA290B98A588}" srcOrd="0" destOrd="0" presId="urn:microsoft.com/office/officeart/2005/8/layout/venn1"/>
    <dgm:cxn modelId="{C05F0FAE-F816-403E-81E6-97D70454219A}" type="presParOf" srcId="{E18370B1-B2B0-4958-B831-5251489E9718}" destId="{9078C56B-5140-4AD9-AD9C-3267B539C95C}" srcOrd="1" destOrd="0" presId="urn:microsoft.com/office/officeart/2005/8/layout/venn1"/>
    <dgm:cxn modelId="{4424CC8E-0AC7-4CB7-8029-CB5B72B78F89}" type="presParOf" srcId="{E18370B1-B2B0-4958-B831-5251489E9718}" destId="{26A4D969-DAEE-45AE-8414-4D65DF6DBBA1}" srcOrd="2" destOrd="0" presId="urn:microsoft.com/office/officeart/2005/8/layout/venn1"/>
    <dgm:cxn modelId="{889282D4-8367-4419-8323-2E1566F067C9}" type="presParOf" srcId="{E18370B1-B2B0-4958-B831-5251489E9718}" destId="{B1EA1448-E88B-41CD-ACD4-27068983A00E}" srcOrd="3" destOrd="0" presId="urn:microsoft.com/office/officeart/2005/8/layout/venn1"/>
    <dgm:cxn modelId="{73C262AE-9C81-44E0-8929-888AA53D7617}" type="presParOf" srcId="{E18370B1-B2B0-4958-B831-5251489E9718}" destId="{EB1A6701-3D07-475F-8B7F-FCADEF9C80DA}" srcOrd="4" destOrd="0" presId="urn:microsoft.com/office/officeart/2005/8/layout/venn1"/>
    <dgm:cxn modelId="{82D1D301-E6EE-42AC-B04D-7999EFAFDC3B}" type="presParOf" srcId="{E18370B1-B2B0-4958-B831-5251489E9718}" destId="{9E223DFB-B83C-4C5C-AD68-1BE6969E44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1BEFB-41D4-4135-961E-943963C40FDF}">
      <dsp:nvSpPr>
        <dsp:cNvPr id="0" name=""/>
        <dsp:cNvSpPr/>
      </dsp:nvSpPr>
      <dsp:spPr>
        <a:xfrm rot="5400000">
          <a:off x="-236197" y="239095"/>
          <a:ext cx="1574647" cy="1102253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§37 (2)</a:t>
          </a:r>
          <a:br>
            <a:rPr lang="de-DE" sz="1500" kern="1200" dirty="0">
              <a:solidFill>
                <a:schemeClr val="tx1"/>
              </a:solidFill>
            </a:rPr>
          </a:br>
          <a:r>
            <a:rPr lang="de-DE" sz="1500" kern="1200" dirty="0">
              <a:solidFill>
                <a:schemeClr val="tx1"/>
              </a:solidFill>
            </a:rPr>
            <a:t>IfSG</a:t>
          </a:r>
        </a:p>
      </dsp:txBody>
      <dsp:txXfrm rot="-5400000">
        <a:off x="1" y="554025"/>
        <a:ext cx="1102253" cy="472394"/>
      </dsp:txXfrm>
    </dsp:sp>
    <dsp:sp modelId="{A5972784-5167-4DCB-A370-6465488A09F6}">
      <dsp:nvSpPr>
        <dsp:cNvPr id="0" name=""/>
        <dsp:cNvSpPr/>
      </dsp:nvSpPr>
      <dsp:spPr>
        <a:xfrm rot="5400000">
          <a:off x="4360144" y="-3254992"/>
          <a:ext cx="1023520" cy="7539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solidFill>
                <a:srgbClr val="002A7E"/>
              </a:solidFill>
              <a:latin typeface="+mj-lt"/>
            </a:rPr>
            <a:t>keine Besorgnis</a:t>
          </a:r>
          <a:r>
            <a:rPr lang="de-DE" sz="1600" b="0" kern="1200" dirty="0">
              <a:solidFill>
                <a:schemeClr val="accent2">
                  <a:lumMod val="75000"/>
                </a:schemeClr>
              </a:solidFill>
              <a:latin typeface="+mj-lt"/>
            </a:rPr>
            <a:t> </a:t>
          </a:r>
          <a:r>
            <a:rPr lang="de-DE" sz="1600" kern="1200" dirty="0">
              <a:latin typeface="+mj-lt"/>
            </a:rPr>
            <a:t>bzgl. Schädigung der menschlichen Gesundheit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+mj-lt"/>
            </a:rPr>
            <a:t>in öffentlichen Einrichtungen und Bädern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latin typeface="+mj-lt"/>
            </a:rPr>
            <a:t>bei Schwimmbecken (mit Desinfektion) und Badeteichen</a:t>
          </a:r>
        </a:p>
      </dsp:txBody>
      <dsp:txXfrm rot="-5400000">
        <a:off x="1102253" y="52863"/>
        <a:ext cx="7489338" cy="923592"/>
      </dsp:txXfrm>
    </dsp:sp>
    <dsp:sp modelId="{56F620C9-60E9-4CD8-9226-B8AA2EC5BA3B}">
      <dsp:nvSpPr>
        <dsp:cNvPr id="0" name=""/>
        <dsp:cNvSpPr/>
      </dsp:nvSpPr>
      <dsp:spPr>
        <a:xfrm rot="5400000">
          <a:off x="-236197" y="1619592"/>
          <a:ext cx="1574647" cy="1102253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UBA-</a:t>
          </a:r>
          <a:br>
            <a:rPr lang="de-DE" sz="1500" kern="1200" dirty="0">
              <a:solidFill>
                <a:schemeClr val="tx1"/>
              </a:solidFill>
            </a:rPr>
          </a:br>
          <a:r>
            <a:rPr lang="de-DE" sz="1500" kern="1200" dirty="0">
              <a:solidFill>
                <a:schemeClr val="tx1"/>
              </a:solidFill>
            </a:rPr>
            <a:t>Empfehlung</a:t>
          </a:r>
        </a:p>
      </dsp:txBody>
      <dsp:txXfrm rot="-5400000">
        <a:off x="1" y="1934522"/>
        <a:ext cx="1102253" cy="472394"/>
      </dsp:txXfrm>
    </dsp:sp>
    <dsp:sp modelId="{75248E03-CA41-4D1F-A839-4F6177DF8B49}">
      <dsp:nvSpPr>
        <dsp:cNvPr id="0" name=""/>
        <dsp:cNvSpPr/>
      </dsp:nvSpPr>
      <dsp:spPr>
        <a:xfrm rot="5400000">
          <a:off x="4360144" y="-1874495"/>
          <a:ext cx="1023520" cy="7539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600" kern="1200" dirty="0">
              <a:latin typeface="+mj-lt"/>
              <a:sym typeface="Wingdings" panose="05000000000000000000" pitchFamily="2" charset="2"/>
            </a:rPr>
            <a:t>Verkehrssicherungspflicht: </a:t>
          </a:r>
          <a:r>
            <a:rPr lang="de-DE" sz="1600" b="0" kern="1200" dirty="0">
              <a:solidFill>
                <a:srgbClr val="002A7E"/>
              </a:solidFill>
              <a:latin typeface="+mj-lt"/>
            </a:rPr>
            <a:t>Risiken erkennen, vermeiden bzw. verringern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600" kern="1200" dirty="0">
              <a:latin typeface="+mj-lt"/>
            </a:rPr>
            <a:t>durch Vorsorge und Minimierung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600" kern="1200" dirty="0">
              <a:latin typeface="+mj-lt"/>
            </a:rPr>
            <a:t>Bezugnahme auf IfSG § 37 (2) sowie Verweis auf DIN 19643</a:t>
          </a:r>
        </a:p>
      </dsp:txBody>
      <dsp:txXfrm rot="-5400000">
        <a:off x="1102253" y="1433360"/>
        <a:ext cx="7489338" cy="923592"/>
      </dsp:txXfrm>
    </dsp:sp>
    <dsp:sp modelId="{0A9DE564-4BBB-4FF5-B172-1AFB1557C391}">
      <dsp:nvSpPr>
        <dsp:cNvPr id="0" name=""/>
        <dsp:cNvSpPr/>
      </dsp:nvSpPr>
      <dsp:spPr>
        <a:xfrm rot="5400000">
          <a:off x="-236197" y="3003240"/>
          <a:ext cx="1574647" cy="1102253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DIN 19643</a:t>
          </a:r>
        </a:p>
      </dsp:txBody>
      <dsp:txXfrm rot="-5400000">
        <a:off x="1" y="3318170"/>
        <a:ext cx="1102253" cy="472394"/>
      </dsp:txXfrm>
    </dsp:sp>
    <dsp:sp modelId="{37A66AA4-1958-4DF7-A466-5C702A16168E}">
      <dsp:nvSpPr>
        <dsp:cNvPr id="0" name=""/>
        <dsp:cNvSpPr/>
      </dsp:nvSpPr>
      <dsp:spPr>
        <a:xfrm rot="5400000">
          <a:off x="4356991" y="-490847"/>
          <a:ext cx="1029825" cy="7539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>
              <a:latin typeface="+mj-lt"/>
            </a:rPr>
            <a:t>Normen und Regelwerke als </a:t>
          </a:r>
          <a:r>
            <a:rPr lang="de-DE" sz="1600" b="0" kern="1200" dirty="0">
              <a:solidFill>
                <a:srgbClr val="002A7E"/>
              </a:solidFill>
              <a:latin typeface="+mj-lt"/>
            </a:rPr>
            <a:t>allgemein anerkannte Regel der Technik und Betrachtung als „vorweggenommene Gutachten“, aber kein Gesetz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de-DE" sz="1600" kern="1200" dirty="0">
              <a:latin typeface="+mj-lt"/>
            </a:rPr>
            <a:t> </a:t>
          </a:r>
          <a:r>
            <a:rPr lang="de-DE" sz="1600" b="1" kern="1200" dirty="0">
              <a:latin typeface="+mj-lt"/>
            </a:rPr>
            <a:t>wissenschaftlich gesichert, von Fachleuten anerkannt, praxisbewährt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>
              <a:solidFill>
                <a:schemeClr val="tx1"/>
              </a:solidFill>
              <a:latin typeface="+mj-lt"/>
            </a:rPr>
            <a:t>hohe Sicherheit, dass Qualitäts- und Hygieneanforderungen eingehalten werden</a:t>
          </a:r>
        </a:p>
      </dsp:txBody>
      <dsp:txXfrm rot="-5400000">
        <a:off x="1102253" y="2814163"/>
        <a:ext cx="7489030" cy="929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6793-A3EA-4B44-AEDD-CA290B98A588}">
      <dsp:nvSpPr>
        <dsp:cNvPr id="0" name=""/>
        <dsp:cNvSpPr/>
      </dsp:nvSpPr>
      <dsp:spPr>
        <a:xfrm>
          <a:off x="1305081" y="143528"/>
          <a:ext cx="3159418" cy="2969545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Hygiene-</a:t>
          </a:r>
          <a:br>
            <a:rPr lang="de-DE" sz="2800" kern="1200" dirty="0"/>
          </a:br>
          <a:r>
            <a:rPr lang="de-DE" sz="2800" kern="1200" dirty="0"/>
            <a:t>Hilfsparameter</a:t>
          </a:r>
          <a:endParaRPr lang="de-DE" sz="20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Handlungsbedarf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1726337" y="663198"/>
        <a:ext cx="2316906" cy="1336295"/>
      </dsp:txXfrm>
    </dsp:sp>
    <dsp:sp modelId="{26A4D969-DAEE-45AE-8414-4D65DF6DBBA1}">
      <dsp:nvSpPr>
        <dsp:cNvPr id="0" name=""/>
        <dsp:cNvSpPr/>
      </dsp:nvSpPr>
      <dsp:spPr>
        <a:xfrm>
          <a:off x="2471529" y="1999494"/>
          <a:ext cx="2969545" cy="2969545"/>
        </a:xfrm>
        <a:prstGeom prst="ellipse">
          <a:avLst/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1000"/>
            </a:spcAft>
            <a:buNone/>
          </a:pPr>
          <a:r>
            <a:rPr lang="de-DE" sz="2800" kern="1200" dirty="0"/>
            <a:t>Technische Werte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Optimierungs-bedarf</a:t>
          </a:r>
          <a:endParaRPr lang="de-DE" sz="1600" kern="1200" dirty="0"/>
        </a:p>
      </dsp:txBody>
      <dsp:txXfrm>
        <a:off x="3379715" y="2766626"/>
        <a:ext cx="1781727" cy="1633250"/>
      </dsp:txXfrm>
    </dsp:sp>
    <dsp:sp modelId="{EB1A6701-3D07-475F-8B7F-FCADEF9C80DA}">
      <dsp:nvSpPr>
        <dsp:cNvPr id="0" name=""/>
        <dsp:cNvSpPr/>
      </dsp:nvSpPr>
      <dsp:spPr>
        <a:xfrm>
          <a:off x="328507" y="1999494"/>
          <a:ext cx="2969545" cy="2969545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Vorsorge-werte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ym typeface="Wingdings" panose="05000000000000000000" pitchFamily="2" charset="2"/>
            </a:rPr>
            <a:t></a:t>
          </a:r>
          <a:r>
            <a:rPr lang="de-DE" sz="2000" kern="1200" dirty="0"/>
            <a:t>Minimierungs-bedarf</a:t>
          </a:r>
          <a:endParaRPr lang="de-DE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608139" y="2766626"/>
        <a:ext cx="1781727" cy="163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>
            <a:lvl1pPr algn="l" defTabSz="9908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425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>
            <a:lvl1pPr algn="r" defTabSz="9908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b" anchorCtr="0" compatLnSpc="1">
            <a:prstTxWarp prst="textNoShape">
              <a:avLst/>
            </a:prstTxWarp>
          </a:bodyPr>
          <a:lstStyle>
            <a:lvl1pPr algn="l" defTabSz="990806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425" y="9723439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b" anchorCtr="0" compatLnSpc="1">
            <a:prstTxWarp prst="textNoShape">
              <a:avLst/>
            </a:prstTxWarp>
          </a:bodyPr>
          <a:lstStyle>
            <a:lvl1pPr algn="r" defTabSz="990806">
              <a:defRPr sz="1300"/>
            </a:lvl1pPr>
          </a:lstStyle>
          <a:p>
            <a:pPr>
              <a:defRPr/>
            </a:pPr>
            <a:fld id="{2B608541-B80A-440C-845E-5AFF7C627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82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pPr>
              <a:defRPr/>
            </a:pPr>
            <a:fld id="{87F0CA12-856F-4C59-AE50-A897F973B2CF}" type="datetimeFigureOut">
              <a:rPr lang="de-DE"/>
              <a:pPr>
                <a:defRPr/>
              </a:pPr>
              <a:t>05.10.2023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089" y="4860925"/>
            <a:ext cx="5683886" cy="4605338"/>
          </a:xfrm>
          <a:prstGeom prst="rect">
            <a:avLst/>
          </a:prstGeom>
        </p:spPr>
        <p:txBody>
          <a:bodyPr vert="horz" lIns="91459" tIns="45730" rIns="91459" bIns="4573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pPr>
              <a:defRPr/>
            </a:pPr>
            <a:fld id="{CACD13D0-0499-48CB-A4F5-171B7CE3E6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7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3A108C-0E97-4928-B469-9827A18D1D0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92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14FA3-49A3-4571-B679-8D0945F594D8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>
            <a:lvl1pPr algn="ctr">
              <a:defRPr sz="3600" b="1">
                <a:latin typeface="Arial" charset="0"/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772400" cy="2438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2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C46E169-A0CE-4909-8487-36A778C46C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42335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6C87B-4B3E-4F25-8778-6E2459AA97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07530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0975" y="609600"/>
            <a:ext cx="1947863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2775" cy="51816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4B03-9CD6-48DA-B210-E1B1AF571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4188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ufzählung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3838" y="201370"/>
            <a:ext cx="5778941" cy="7073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13838" y="1052513"/>
            <a:ext cx="5778941" cy="5400823"/>
          </a:xfrm>
        </p:spPr>
        <p:txBody>
          <a:bodyPr/>
          <a:lstStyle>
            <a:lvl1pPr marL="271463" indent="-271463">
              <a:defRPr sz="1500">
                <a:latin typeface="Calibri" pitchFamily="34" charset="0"/>
              </a:defRPr>
            </a:lvl1pPr>
            <a:lvl2pPr>
              <a:defRPr sz="1350">
                <a:latin typeface="Calibri" pitchFamily="34" charset="0"/>
              </a:defRPr>
            </a:lvl2pPr>
            <a:lvl3pPr>
              <a:defRPr sz="1200">
                <a:latin typeface="Calibri" pitchFamily="34" charset="0"/>
              </a:defRPr>
            </a:lvl3pPr>
            <a:lvl4pPr>
              <a:defRPr sz="1050">
                <a:latin typeface="Calibri" pitchFamily="34" charset="0"/>
              </a:defRPr>
            </a:lvl4pPr>
            <a:lvl5pPr>
              <a:defRPr sz="1050">
                <a:latin typeface="Calibri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951820" cy="68580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ufzählung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53898" y="201370"/>
            <a:ext cx="5238881" cy="7073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3898" y="1052513"/>
            <a:ext cx="5238881" cy="5400823"/>
          </a:xfrm>
        </p:spPr>
        <p:txBody>
          <a:bodyPr/>
          <a:lstStyle>
            <a:lvl1pPr marL="271463" indent="-271463">
              <a:defRPr sz="1500">
                <a:latin typeface="Calibri" pitchFamily="34" charset="0"/>
              </a:defRPr>
            </a:lvl1pPr>
            <a:lvl2pPr>
              <a:defRPr sz="1350">
                <a:latin typeface="Calibri" pitchFamily="34" charset="0"/>
              </a:defRPr>
            </a:lvl2pPr>
            <a:lvl3pPr>
              <a:defRPr sz="1200">
                <a:latin typeface="Calibri" pitchFamily="34" charset="0"/>
              </a:defRPr>
            </a:lvl3pPr>
            <a:lvl4pPr>
              <a:defRPr sz="1050">
                <a:latin typeface="Calibri" pitchFamily="34" charset="0"/>
              </a:defRPr>
            </a:lvl4pPr>
            <a:lvl5pPr>
              <a:defRPr sz="1050">
                <a:latin typeface="Calibri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1880" cy="6858000"/>
          </a:xfrm>
        </p:spPr>
        <p:txBody>
          <a:bodyPr/>
          <a:lstStyle>
            <a:lvl1pPr marL="0" indent="0">
              <a:buNone/>
              <a:defRPr>
                <a:latin typeface="Calibri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01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7268-9715-4F15-9092-8CD15041B4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0203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DA06-708E-4B4E-A5D0-583FD26E12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3425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7005-CE66-494F-A3C8-CC90BE1298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77410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C39D2-0328-4F16-B5E3-E97032EA44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466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10E9-C03F-4C3E-8843-C669753A2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35103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410C-FAA4-4F67-BA15-BE53131BD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46682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659D-FC71-4BD8-8681-72DF603C7B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11611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691B-8C41-4A29-8645-1CEF32070D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24549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930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52D4C-89C6-43A5-8830-4D706C97B3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5" name="Picture 18" descr="W:\LOGOS\OSPA3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4" r:id="rId12"/>
    <p:sldLayoutId id="2147484297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build="p" autoUpdateAnimBg="0">
        <p:tmplLst>
          <p:tmpl lvl="1">
            <p:tnLst>
              <p:par>
                <p:cTn presetID="23" presetClass="entr" presetSubtype="52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52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fltVal val="0.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2A7E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0591A-A86A-4BEA-AE86-3A34097E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1628800"/>
            <a:ext cx="63367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2A7E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2A7E"/>
                </a:solidFill>
                <a:latin typeface="Tahoma" pitchFamily="34" charset="0"/>
              </a:defRPr>
            </a:lvl9pPr>
          </a:lstStyle>
          <a:p>
            <a:r>
              <a:rPr lang="de-DE" altLang="de-DE" sz="28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Aufbereitung von Schwimm- und Badebeckenwasser nach DIN 19643</a:t>
            </a:r>
          </a:p>
          <a:p>
            <a:endParaRPr lang="de-DE" altLang="de-DE" sz="2800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de-DE" altLang="de-DE" sz="24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– Neufassung 2023 und Bewertung der Parameter nach Tabellen 1, 2, 7 und 8 –</a:t>
            </a:r>
            <a:br>
              <a:rPr lang="de-DE" sz="2800" b="0" kern="0" dirty="0">
                <a:solidFill>
                  <a:schemeClr val="tx1"/>
                </a:solidFill>
                <a:latin typeface="+mj-lt"/>
              </a:rPr>
            </a:br>
            <a:br>
              <a:rPr lang="de-DE" altLang="de-DE" sz="4000" b="0" kern="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z="2000" b="0" kern="0" dirty="0">
                <a:solidFill>
                  <a:schemeClr val="tx1"/>
                </a:solidFill>
                <a:latin typeface="Tahoma" pitchFamily="34" charset="0"/>
              </a:rPr>
              <a:t>Dipl.-Ing. Alexander Reuß</a:t>
            </a:r>
            <a:br>
              <a:rPr lang="de-DE" altLang="de-DE" sz="2400" b="0" kern="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altLang="de-DE" sz="1400" b="0" kern="0" dirty="0">
                <a:solidFill>
                  <a:schemeClr val="tx1"/>
                </a:solidFill>
                <a:latin typeface="Tahoma" pitchFamily="34" charset="0"/>
              </a:rPr>
              <a:t>Ospa Apparatebau Pauser GmbH &amp; Co. KG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D96EE-AFA9-45CB-811D-16B73354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838" y="476672"/>
            <a:ext cx="5778941" cy="43204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+mj-lt"/>
              </a:rPr>
              <a:t>Bedeutung der Wasserparameter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135361A-546C-427B-B984-6852D801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38" y="1196529"/>
            <a:ext cx="5778941" cy="5040783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latin typeface="+mj-lt"/>
              </a:rPr>
              <a:t>nicht alle Wasserparameter sind gleich</a:t>
            </a:r>
          </a:p>
          <a:p>
            <a:pPr marL="457200" lvl="1" indent="0">
              <a:buNone/>
            </a:pPr>
            <a:r>
              <a:rPr lang="de-DE" sz="1800" u="sng" dirty="0">
                <a:latin typeface="+mj-lt"/>
              </a:rPr>
              <a:t>werden aber häufig als gleichwertig betrachtet</a:t>
            </a:r>
          </a:p>
          <a:p>
            <a:pPr marL="0" indent="0">
              <a:buNone/>
            </a:pPr>
            <a:endParaRPr lang="de-DE" sz="1600" b="1" dirty="0">
              <a:latin typeface="+mj-lt"/>
            </a:endParaRPr>
          </a:p>
          <a:p>
            <a:pPr marL="0" indent="0">
              <a:buNone/>
            </a:pPr>
            <a:r>
              <a:rPr lang="de-DE" sz="1600" b="1" dirty="0">
                <a:latin typeface="+mj-lt"/>
              </a:rPr>
              <a:t>mikrobiologische Parameter 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</a:rPr>
              <a:t>Indikatorkeime und Krankheitserreger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		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Infektionsschutz</a:t>
            </a:r>
            <a:endParaRPr lang="de-DE" sz="1600" i="1" dirty="0">
              <a:solidFill>
                <a:srgbClr val="002A7E"/>
              </a:solidFill>
              <a:latin typeface="+mj-lt"/>
            </a:endParaRPr>
          </a:p>
          <a:p>
            <a:pPr marL="0" indent="0">
              <a:buNone/>
            </a:pPr>
            <a:r>
              <a:rPr lang="de-DE" sz="1600" b="1" dirty="0">
                <a:latin typeface="+mj-lt"/>
              </a:rPr>
              <a:t>Hygiene-Hilfsparameter 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</a:rPr>
              <a:t>freies Chlor, Redoxspannung, pH-Wert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		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Infektionsschutz</a:t>
            </a:r>
          </a:p>
          <a:p>
            <a:pPr marL="0" indent="0">
              <a:buNone/>
            </a:pPr>
            <a:r>
              <a:rPr lang="de-DE" sz="1600" b="1" dirty="0">
                <a:latin typeface="+mj-lt"/>
                <a:sym typeface="Wingdings" panose="05000000000000000000" pitchFamily="2" charset="2"/>
              </a:rPr>
              <a:t>Belastungsparameter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gebundenes Chlor, THM, Chlorit/Chlorat, Bromat			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Toxikologie</a:t>
            </a:r>
          </a:p>
          <a:p>
            <a:pPr marL="0" indent="0">
              <a:buNone/>
            </a:pPr>
            <a:r>
              <a:rPr lang="de-DE" sz="1600" b="1" dirty="0">
                <a:latin typeface="+mj-lt"/>
                <a:sym typeface="Wingdings" panose="05000000000000000000" pitchFamily="2" charset="2"/>
              </a:rPr>
              <a:t>Betriebsparameter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Flockung: Säurekapazität, Aluminium (Eisen)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Filtration: Trübung, Oxidierbarkeit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Ästhetik: Färbung, Klarheit</a:t>
            </a:r>
            <a:endParaRPr lang="de-DE" sz="1600" dirty="0">
              <a:latin typeface="+mj-lt"/>
            </a:endParaRPr>
          </a:p>
          <a:p>
            <a:pPr marL="0" indent="0">
              <a:buNone/>
            </a:pPr>
            <a:r>
              <a:rPr lang="de-DE" sz="1600" dirty="0">
                <a:latin typeface="+mj-lt"/>
              </a:rPr>
              <a:t>		</a:t>
            </a: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i="1" dirty="0">
                <a:solidFill>
                  <a:srgbClr val="002A7E"/>
                </a:solidFill>
                <a:latin typeface="+mj-lt"/>
                <a:sym typeface="Wingdings" panose="05000000000000000000" pitchFamily="2" charset="2"/>
              </a:rPr>
              <a:t>sicherer Betrieb</a:t>
            </a:r>
            <a:endParaRPr lang="de-DE" sz="1600" i="1" dirty="0">
              <a:solidFill>
                <a:srgbClr val="002A7E"/>
              </a:solidFill>
              <a:latin typeface="+mj-lt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550C4F3-7F6E-41EB-8C1E-62E13EC6A6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6945" r="6945"/>
          <a:stretch/>
        </p:blipFill>
        <p:spPr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721891C-4D6C-4C53-B574-35FA670DE529}"/>
              </a:ext>
            </a:extLst>
          </p:cNvPr>
          <p:cNvSpPr txBox="1"/>
          <p:nvPr/>
        </p:nvSpPr>
        <p:spPr>
          <a:xfrm>
            <a:off x="-324544" y="6684876"/>
            <a:ext cx="1260333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5" dirty="0">
                <a:solidFill>
                  <a:schemeClr val="bg1"/>
                </a:solidFill>
                <a:latin typeface="+mn-lt"/>
              </a:rPr>
              <a:t>Bild: Pixabay.com</a:t>
            </a:r>
          </a:p>
        </p:txBody>
      </p:sp>
    </p:spTree>
    <p:extLst>
      <p:ext uri="{BB962C8B-B14F-4D97-AF65-F5344CB8AC3E}">
        <p14:creationId xmlns:p14="http://schemas.microsoft.com/office/powerpoint/2010/main" val="751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mikrobiologische Parameter (DIN 19643-1, Tab. 1)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48672"/>
              </p:ext>
            </p:extLst>
          </p:nvPr>
        </p:nvGraphicFramePr>
        <p:xfrm>
          <a:off x="251222" y="908720"/>
          <a:ext cx="8641553" cy="3082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0448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553140">
                <a:tc>
                  <a:txBody>
                    <a:bodyPr/>
                    <a:lstStyle/>
                    <a:p>
                      <a:r>
                        <a:rPr lang="de-DE" sz="15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Einheit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Becken-wasser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Filtrat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Rein-wasser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Nachweis- </a:t>
                      </a:r>
                      <a:r>
                        <a:rPr lang="de-DE" sz="1500" dirty="0" err="1"/>
                        <a:t>verfahren</a:t>
                      </a:r>
                      <a:r>
                        <a:rPr lang="de-DE" sz="1500" baseline="30000" dirty="0" err="1"/>
                        <a:t>a</a:t>
                      </a:r>
                      <a:endParaRPr lang="de-DE" sz="15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/>
                        <a:t>Hinweise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de-DE" sz="1200" dirty="0"/>
                        <a:t> Pseudomonas</a:t>
                      </a:r>
                    </a:p>
                    <a:p>
                      <a:r>
                        <a:rPr lang="de-DE" sz="1200" dirty="0"/>
                        <a:t> aeruginosa</a:t>
                      </a:r>
                      <a:endParaRPr lang="de-DE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KBE/100 ml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16266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gesundheitlich relevanter Parameter, </a:t>
                      </a:r>
                    </a:p>
                    <a:p>
                      <a:r>
                        <a:rPr lang="de-DE" sz="1100" b="1" dirty="0"/>
                        <a:t>Indikator:</a:t>
                      </a:r>
                      <a:r>
                        <a:rPr lang="de-DE" sz="1100" dirty="0"/>
                        <a:t> gibt u. a. Hinweise auf ggf. unzureichende Desinfektionswirkung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898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de-DE" sz="1200" dirty="0"/>
                        <a:t>Escherichia coli</a:t>
                      </a:r>
                      <a:endParaRPr lang="de-DE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KBE/100 ml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9308-1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Indikator:</a:t>
                      </a:r>
                      <a:r>
                        <a:rPr lang="de-DE" sz="1100" dirty="0"/>
                        <a:t> gibt Hinweis u. a. auf ggf. </a:t>
                      </a:r>
                    </a:p>
                    <a:p>
                      <a:r>
                        <a:rPr lang="de-DE" sz="1100" dirty="0"/>
                        <a:t>vorhandene fäkale Verunreinigungen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838914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de-DE" sz="1200" dirty="0"/>
                        <a:t>Legionella </a:t>
                      </a:r>
                      <a:r>
                        <a:rPr lang="de-DE" sz="1200" dirty="0" err="1"/>
                        <a:t>spec</a:t>
                      </a:r>
                      <a:r>
                        <a:rPr lang="de-DE" sz="1200" dirty="0"/>
                        <a:t>.</a:t>
                      </a:r>
                      <a:endParaRPr lang="de-DE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KBE/100 ml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s. Tab. 7</a:t>
                      </a:r>
                    </a:p>
                    <a:p>
                      <a:pPr algn="ctr"/>
                      <a:r>
                        <a:rPr lang="de-DE" sz="1200" dirty="0"/>
                        <a:t>b, 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highlight>
                            <a:srgbClr val="FFFF00"/>
                          </a:highlight>
                        </a:rPr>
                        <a:t>s. Tab. 8</a:t>
                      </a:r>
                    </a:p>
                    <a:p>
                      <a:pPr algn="ctr"/>
                      <a:r>
                        <a:rPr lang="de-DE" sz="1200" dirty="0"/>
                        <a:t>b, 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11731</a:t>
                      </a:r>
                      <a:r>
                        <a:rPr lang="de-DE" sz="1200" baseline="30000" dirty="0"/>
                        <a:t>e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im Beckenwasser gesundheitlich relevanter Parameter, ggf. Hinweis auf unzureichende Desinfektionswirkung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384034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de-DE" sz="1200" dirty="0"/>
                        <a:t>Koloniezahl (KBE) bei 36 °C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KBE/1 ml</a:t>
                      </a:r>
                    </a:p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6222 </a:t>
                      </a:r>
                    </a:p>
                    <a:p>
                      <a:r>
                        <a:rPr lang="de-DE" sz="1200" dirty="0" err="1"/>
                        <a:t>TrinkwV</a:t>
                      </a:r>
                      <a:r>
                        <a:rPr lang="de-DE" sz="1200" baseline="30000" dirty="0" err="1"/>
                        <a:t>f</a:t>
                      </a:r>
                      <a:r>
                        <a:rPr lang="de-DE" sz="12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Indikator</a:t>
                      </a:r>
                      <a:r>
                        <a:rPr lang="de-DE" sz="1100" dirty="0"/>
                        <a:t>: gibt Hinweise auf mikrobiologische Gesamtsituation des Wassers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</a:tbl>
          </a:graphicData>
        </a:graphic>
      </p:graphicFrame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46E946B-3011-4F84-9CFE-59B1DADFF412}"/>
              </a:ext>
            </a:extLst>
          </p:cNvPr>
          <p:cNvSpPr txBox="1">
            <a:spLocks/>
          </p:cNvSpPr>
          <p:nvPr/>
        </p:nvSpPr>
        <p:spPr bwMode="auto">
          <a:xfrm>
            <a:off x="202850" y="4293097"/>
            <a:ext cx="869526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1" rIns="68541" bIns="34271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69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Es dürfen die in der Tabelle genannten Nachweisverfahren oder gleichwertige Verfahren für Trink- und/oder Schwimm- und Badebeckenwasser nach DIN EN ISO 17994 eingesetzt werden.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Bewertung und Maßnahmen bei Legionellenbefunden richten sich nach Tabelle 7 und Tabelle 8.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Becken mit einer Beckenwassertemperatur ≥ 23° C und gleichzeitig vorhandenen aerosolbildenden Wasserkreisläufen (z.B. Warmsprudelbecken).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Filtrate bei Beckenkreisläufen mit einer Beckenwassertemperatur ≥ 23° C.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Die „Hygieneanforderungen an Bäder und deren Überwachung“ des UBA sind ggf. zu beachten.</a:t>
            </a:r>
          </a:p>
          <a:p>
            <a:pPr marL="342900" indent="-342900">
              <a:buSzPct val="100000"/>
              <a:buFont typeface="+mj-lt"/>
              <a:buAutoNum type="alphaLcParenR"/>
            </a:pPr>
            <a:r>
              <a:rPr lang="de-DE" sz="1050" kern="0" dirty="0"/>
              <a:t>Bestimmung der Koloniezahl nach TrinkwV 15 Absatz (1c).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1CCD15-30CC-4205-9C68-7056D5E702D8}"/>
              </a:ext>
            </a:extLst>
          </p:cNvPr>
          <p:cNvSpPr txBox="1"/>
          <p:nvPr/>
        </p:nvSpPr>
        <p:spPr>
          <a:xfrm>
            <a:off x="467544" y="5877272"/>
            <a:ext cx="6624736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350" b="1" dirty="0"/>
              <a:t>Indikatoren: </a:t>
            </a:r>
            <a:r>
              <a:rPr lang="de-DE" sz="1350" dirty="0"/>
              <a:t>bei Überschreiten der vorgegebenen Konzentrationen lässt sich das Vorhandensein weiterer pathogener Krankheitserreger nicht sicher ausschließen</a:t>
            </a:r>
          </a:p>
        </p:txBody>
      </p:sp>
    </p:spTree>
    <p:extLst>
      <p:ext uri="{BB962C8B-B14F-4D97-AF65-F5344CB8AC3E}">
        <p14:creationId xmlns:p14="http://schemas.microsoft.com/office/powerpoint/2010/main" val="93337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994" y="277051"/>
            <a:ext cx="6046440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Bewertung chem.-phys. Wasserparameter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38502"/>
              </p:ext>
            </p:extLst>
          </p:nvPr>
        </p:nvGraphicFramePr>
        <p:xfrm>
          <a:off x="1403648" y="1052736"/>
          <a:ext cx="576958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652120" y="1268760"/>
            <a:ext cx="166135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lvl="1" indent="-214313" algn="l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350" dirty="0">
                <a:latin typeface="+mn-lt"/>
              </a:rPr>
              <a:t>Redoxspannung</a:t>
            </a:r>
          </a:p>
          <a:p>
            <a:pPr marL="214313" lvl="1" indent="-214313" algn="l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350" dirty="0">
                <a:latin typeface="+mn-lt"/>
              </a:rPr>
              <a:t>freies Chlor</a:t>
            </a:r>
          </a:p>
          <a:p>
            <a:pPr marL="214313" lvl="1" indent="-214313" algn="l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350" dirty="0">
                <a:latin typeface="+mn-lt"/>
              </a:rPr>
              <a:t>pH-Wert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0884" y="5501351"/>
            <a:ext cx="1925527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2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  <a:defRPr sz="1600" i="1">
                <a:latin typeface="+mn-lt"/>
              </a:defRPr>
            </a:lvl2pPr>
          </a:lstStyle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gebundenes Chlor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THM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Chlorit/Chlorat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Bromat</a:t>
            </a:r>
          </a:p>
          <a:p>
            <a:pPr marL="214313" lvl="1" algn="l">
              <a:buClr>
                <a:srgbClr val="FFC000"/>
              </a:buClr>
              <a:buSzPct val="150000"/>
            </a:pPr>
            <a:r>
              <a:rPr lang="de-DE" sz="1350" i="0" dirty="0"/>
              <a:t>Arsen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26667" y="4005064"/>
            <a:ext cx="1627370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2pPr marL="742950" lvl="1" indent="-285750">
              <a:buClr>
                <a:srgbClr val="C00000"/>
              </a:buClr>
              <a:buFont typeface="Wingdings" panose="05000000000000000000" pitchFamily="2" charset="2"/>
              <a:buChar char="§"/>
              <a:defRPr sz="1600" i="1">
                <a:latin typeface="+mn-lt"/>
              </a:defRPr>
            </a:lvl2pPr>
          </a:lstStyle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Färbung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Trübung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Klarheit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Aluminium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Eisen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Säurekapazität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Nitrat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Oxidierbarkeit</a:t>
            </a:r>
          </a:p>
          <a:p>
            <a:pPr marL="214313" lvl="1" algn="l">
              <a:buClr>
                <a:schemeClr val="accent3">
                  <a:lumMod val="75000"/>
                </a:schemeClr>
              </a:buClr>
              <a:buSzPct val="150000"/>
            </a:pPr>
            <a:r>
              <a:rPr lang="de-DE" sz="1350" i="0" dirty="0"/>
              <a:t>TOC</a:t>
            </a:r>
          </a:p>
        </p:txBody>
      </p:sp>
    </p:spTree>
    <p:extLst>
      <p:ext uri="{BB962C8B-B14F-4D97-AF65-F5344CB8AC3E}">
        <p14:creationId xmlns:p14="http://schemas.microsoft.com/office/powerpoint/2010/main" val="418947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8931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Aktionswerte mit unverzüglichem Handlungsbedarf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25218"/>
              </p:ext>
            </p:extLst>
          </p:nvPr>
        </p:nvGraphicFramePr>
        <p:xfrm>
          <a:off x="323528" y="1124744"/>
          <a:ext cx="8641553" cy="5055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0478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702078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dirty="0"/>
                        <a:t>Einheit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r>
                        <a:rPr lang="de-DE" sz="1200" dirty="0"/>
                        <a:t> </a:t>
                      </a:r>
                      <a:r>
                        <a:rPr lang="de-DE" sz="1200" b="1" dirty="0" err="1"/>
                        <a:t>Redox</a:t>
                      </a:r>
                      <a:r>
                        <a:rPr lang="de-DE" sz="1200" b="1" dirty="0"/>
                        <a:t>-Spannung gegen Ag/</a:t>
                      </a:r>
                      <a:r>
                        <a:rPr lang="de-DE" sz="1200" b="1" dirty="0" err="1"/>
                        <a:t>AgCl</a:t>
                      </a:r>
                      <a:r>
                        <a:rPr lang="de-DE" sz="1200" b="1" dirty="0"/>
                        <a:t> 3,5 m KCl</a:t>
                      </a:r>
                      <a:endParaRPr lang="de-DE" sz="1200" b="1" i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38404-6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de-DE" sz="1100" b="1" dirty="0"/>
                        <a:t>Hygiene-Hilfsparameter: </a:t>
                      </a:r>
                      <a:r>
                        <a:rPr lang="de-DE" sz="1100" dirty="0"/>
                        <a:t>Maß für das Oxidationsvermögen bzw. Desinfektionskapazität des Wassers und somit für die </a:t>
                      </a:r>
                    </a:p>
                    <a:p>
                      <a:r>
                        <a:rPr lang="de-DE" sz="1100" dirty="0"/>
                        <a:t>Keimtötungsgeschwindigkeit. </a:t>
                      </a:r>
                    </a:p>
                    <a:p>
                      <a:r>
                        <a:rPr lang="de-DE" sz="1100" dirty="0"/>
                        <a:t>Unterschreitungen können ein Hinweis auf hohe Belastungen, unzureichende Flockungsfiltration und/oder zu geringe Konzentrationen an freiem Chlor geben. Bietet auch Rückschluss auf die Möglichkeit der Einhaltung der </a:t>
                      </a:r>
                    </a:p>
                    <a:p>
                      <a:r>
                        <a:rPr lang="de-DE" sz="1100" dirty="0"/>
                        <a:t>mikrobiologischen Anforderungen.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8983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de-DE" sz="1200" dirty="0"/>
                        <a:t>für Süßwasser</a:t>
                      </a:r>
                    </a:p>
                    <a:p>
                      <a:pPr marL="268288" indent="-268288">
                        <a:buAutoNum type="alphaLcParenR"/>
                      </a:pPr>
                      <a:r>
                        <a:rPr lang="de-DE" sz="1200" dirty="0"/>
                        <a:t>6,5 ≤ pH ≤ 7,3</a:t>
                      </a:r>
                    </a:p>
                    <a:p>
                      <a:pPr marL="268288" marR="0" lvl="0" indent="-268288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dirty="0"/>
                        <a:t>7,3 ≤ pH ≤ 7,5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750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770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89144"/>
                  </a:ext>
                </a:extLst>
              </a:tr>
              <a:tr h="1253490">
                <a:tc>
                  <a:txBody>
                    <a:bodyPr/>
                    <a:lstStyle/>
                    <a:p>
                      <a:r>
                        <a:rPr lang="de-DE" sz="1200" dirty="0"/>
                        <a:t>für Meerwasser und andere Wässer mit c(Bromid) &gt; 10 mg/l</a:t>
                      </a:r>
                    </a:p>
                    <a:p>
                      <a:pPr marL="268288" indent="-268288">
                        <a:buAutoNum type="alphaLcParenR"/>
                      </a:pPr>
                      <a:r>
                        <a:rPr lang="de-DE" sz="1200" dirty="0"/>
                        <a:t>6,5 ≤ pH ≤ 7,3</a:t>
                      </a:r>
                    </a:p>
                    <a:p>
                      <a:pPr marL="268288" marR="0" lvl="0" indent="-268288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dirty="0"/>
                        <a:t>7,3 ≤ pH ≤ 7,5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  <a:p>
                      <a:pPr algn="ctr"/>
                      <a:r>
                        <a:rPr lang="de-DE" sz="1200" dirty="0"/>
                        <a:t>mV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700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720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4034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de-DE" sz="1200" b="1" dirty="0"/>
                        <a:t>freies </a:t>
                      </a:r>
                      <a:r>
                        <a:rPr lang="de-DE" sz="1200" b="1" dirty="0" err="1"/>
                        <a:t>Chlor</a:t>
                      </a:r>
                      <a:r>
                        <a:rPr lang="de-DE" sz="1200" baseline="30000" dirty="0" err="1"/>
                        <a:t>b,c</a:t>
                      </a:r>
                      <a:endParaRPr lang="de-DE" sz="1200" baseline="30000" dirty="0"/>
                    </a:p>
                    <a:p>
                      <a:pPr marL="177800" indent="-177800">
                        <a:buAutoNum type="alphaLcParenR"/>
                      </a:pPr>
                      <a:r>
                        <a:rPr lang="de-DE" sz="1200" dirty="0"/>
                        <a:t>allgemein</a:t>
                      </a:r>
                    </a:p>
                    <a:p>
                      <a:pPr marL="177800" indent="-177800">
                        <a:buAutoNum type="alphaLcParenR"/>
                      </a:pPr>
                      <a:r>
                        <a:rPr lang="de-DE" sz="1200" dirty="0"/>
                        <a:t>Warmsprudel-becken</a:t>
                      </a:r>
                      <a:endParaRPr lang="de-DE" sz="1200" i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mg/l</a:t>
                      </a:r>
                    </a:p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0,3 bis 0,6</a:t>
                      </a:r>
                      <a:r>
                        <a:rPr lang="de-DE" sz="1200" baseline="30000" dirty="0"/>
                        <a:t>d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0,7 bis 1,0</a:t>
                      </a:r>
                      <a:r>
                        <a:rPr lang="de-DE" sz="1200" baseline="30000" dirty="0"/>
                        <a:t>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0,1</a:t>
                      </a:r>
                    </a:p>
                    <a:p>
                      <a:pPr algn="ctr"/>
                      <a:r>
                        <a:rPr lang="de-DE" sz="1200" dirty="0"/>
                        <a:t>≥ 0,1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EN ISO 7393-1 </a:t>
                      </a:r>
                    </a:p>
                    <a:p>
                      <a:r>
                        <a:rPr lang="de-DE" sz="1200" dirty="0"/>
                        <a:t>DIN EN ISO 7393-2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100" b="1" dirty="0"/>
                        <a:t>Hygiene-Hilfsparameter: f</a:t>
                      </a:r>
                      <a:r>
                        <a:rPr lang="de-DE" sz="1100" dirty="0"/>
                        <a:t>ür Wasserdesinfektion unerlässlich und gemäß 37 (2) IfSG zwingend erforderlich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278130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200" b="1" i="0" dirty="0"/>
                        <a:t>pH-</a:t>
                      </a:r>
                      <a:r>
                        <a:rPr lang="de-DE" sz="1200" b="1" i="0" dirty="0" err="1"/>
                        <a:t>Wert</a:t>
                      </a:r>
                      <a:r>
                        <a:rPr lang="de-DE" sz="1200" b="1" i="0" baseline="30000" dirty="0" err="1"/>
                        <a:t>b</a:t>
                      </a:r>
                      <a:endParaRPr lang="de-DE" sz="1200" b="1" i="0" baseline="300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DIN 38404-5 </a:t>
                      </a:r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r>
                        <a:rPr lang="de-DE" sz="1100" b="1" dirty="0"/>
                        <a:t>Hygiene-Hilfsparameter: </a:t>
                      </a:r>
                    </a:p>
                    <a:p>
                      <a:r>
                        <a:rPr lang="de-DE" sz="1100" dirty="0"/>
                        <a:t>hat wesentlichen Einfluss auf die Wirksamkeit der Desinfektion und die Flockung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460305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200" i="0" baseline="0" dirty="0"/>
                        <a:t>bei Flockung mit Al oder </a:t>
                      </a:r>
                      <a:r>
                        <a:rPr lang="de-DE" sz="1200" i="0" baseline="0" dirty="0" err="1"/>
                        <a:t>Al+Fe</a:t>
                      </a:r>
                      <a:endParaRPr lang="de-DE" sz="1200" i="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6,5 bis 7,2</a:t>
                      </a:r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algn="ctr"/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7456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0" baseline="0" dirty="0"/>
                        <a:t>bei Flockung mit </a:t>
                      </a:r>
                      <a:r>
                        <a:rPr lang="de-DE" sz="1200" i="0" baseline="0" dirty="0" err="1"/>
                        <a:t>Fe</a:t>
                      </a:r>
                      <a:r>
                        <a:rPr lang="de-DE" sz="1200" i="0" baseline="0" dirty="0"/>
                        <a:t> </a:t>
                      </a:r>
                    </a:p>
                    <a:p>
                      <a:pPr marL="342900" marR="0" lvl="0" indent="-3429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i="0" baseline="0" dirty="0"/>
                        <a:t>Süßwasser</a:t>
                      </a:r>
                    </a:p>
                    <a:p>
                      <a:pPr marL="342900" marR="0" lvl="0" indent="-3429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i="0" baseline="0" dirty="0"/>
                        <a:t>Meerwasser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6,5 bis 7,5</a:t>
                      </a:r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6,5 bis 7,8</a:t>
                      </a:r>
                      <a:endParaRPr lang="de-DE" sz="12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de-DE" sz="1200" baseline="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7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70" y="260648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Vorsorgewerte mit Minimierungsbedarf 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260116"/>
              </p:ext>
            </p:extLst>
          </p:nvPr>
        </p:nvGraphicFramePr>
        <p:xfrm>
          <a:off x="285974" y="1052736"/>
          <a:ext cx="8641553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478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793340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772834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Einheit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de-DE" sz="1200" b="1" dirty="0"/>
                        <a:t>gebundenes </a:t>
                      </a:r>
                      <a:r>
                        <a:rPr lang="de-DE" sz="1200" b="1" dirty="0" err="1"/>
                        <a:t>Chlor</a:t>
                      </a:r>
                      <a:r>
                        <a:rPr lang="de-DE" sz="1200" b="1" baseline="30000" dirty="0" err="1"/>
                        <a:t>c,e,f,g</a:t>
                      </a:r>
                      <a:endParaRPr lang="de-DE" sz="12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7393-1 </a:t>
                      </a:r>
                    </a:p>
                    <a:p>
                      <a:r>
                        <a:rPr lang="de-DE" sz="1100" dirty="0"/>
                        <a:t>DIN EN ISO 7393-2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/>
                        <a:t>Maß für die als Nebenprodukte der </a:t>
                      </a:r>
                    </a:p>
                    <a:p>
                      <a:r>
                        <a:rPr lang="de-DE" sz="1100" b="0" dirty="0"/>
                        <a:t>Desinfektion entstehenden Chlor-</a:t>
                      </a:r>
                    </a:p>
                    <a:p>
                      <a:r>
                        <a:rPr lang="de-DE" sz="1100" b="0" dirty="0"/>
                        <a:t>Stickstoff-Verbindungen („Chloramine“)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Trihalogenmethane</a:t>
                      </a:r>
                      <a:r>
                        <a:rPr lang="de-DE" sz="1200" baseline="0" dirty="0"/>
                        <a:t> 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berechnet als 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 err="1"/>
                        <a:t>Chloroform</a:t>
                      </a:r>
                      <a:r>
                        <a:rPr lang="de-DE" sz="1200" baseline="30000" dirty="0" err="1"/>
                        <a:t>e,f,g,h</a:t>
                      </a:r>
                      <a:endParaRPr lang="de-DE" sz="1200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0,02</a:t>
                      </a:r>
                      <a:r>
                        <a:rPr lang="de-DE" sz="1200" baseline="30000" dirty="0"/>
                        <a:t>i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0,02</a:t>
                      </a:r>
                      <a:r>
                        <a:rPr lang="de-DE" sz="1200" baseline="30000" dirty="0"/>
                        <a:t>i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38407-30 </a:t>
                      </a:r>
                    </a:p>
                    <a:p>
                      <a:r>
                        <a:rPr lang="de-DE" sz="1100" dirty="0"/>
                        <a:t>DIN EN ISO 15680 </a:t>
                      </a:r>
                    </a:p>
                    <a:p>
                      <a:r>
                        <a:rPr lang="de-DE" sz="1100" dirty="0"/>
                        <a:t>DIN EN ISO 10301 (Verfahren 2)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Maß für die als Nebenprodukte der </a:t>
                      </a:r>
                    </a:p>
                    <a:p>
                      <a:r>
                        <a:rPr lang="de-DE" sz="1100" dirty="0"/>
                        <a:t>Desinfektion entstehenden Chlor-</a:t>
                      </a:r>
                    </a:p>
                    <a:p>
                      <a:r>
                        <a:rPr lang="de-DE" sz="1100" dirty="0"/>
                        <a:t>Kohlenstoff-Verbindungen</a:t>
                      </a:r>
                    </a:p>
                    <a:p>
                      <a:r>
                        <a:rPr lang="de-DE" sz="900" dirty="0">
                          <a:highlight>
                            <a:srgbClr val="FFFF00"/>
                          </a:highlight>
                        </a:rPr>
                        <a:t>Hinweis: Es ist darauf zu achten, dass bei Bestimmung durch Headspaceverfahren die Thermostatisierungstemperatur 40 °C nicht überschreitet.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i="0" baseline="0" dirty="0"/>
                        <a:t>Σ </a:t>
                      </a:r>
                      <a:r>
                        <a:rPr lang="de-DE" sz="1200" b="1" i="0" baseline="0" dirty="0"/>
                        <a:t>Chlorit + Chlorat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30</a:t>
                      </a:r>
                      <a:r>
                        <a:rPr lang="de-DE" sz="1200" baseline="30000" dirty="0"/>
                        <a:t>j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10304-4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Maß für die durch Autooxidation entstehenden Abbauprodukte von Hypochloriten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9706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/>
                        <a:t>Bromat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≤ 2</a:t>
                      </a:r>
                      <a:r>
                        <a:rPr lang="de-DE" sz="1200" b="1" baseline="30000" dirty="0">
                          <a:solidFill>
                            <a:srgbClr val="FF0000"/>
                          </a:solidFill>
                        </a:rPr>
                        <a:t>j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15061 </a:t>
                      </a:r>
                    </a:p>
                    <a:p>
                      <a:r>
                        <a:rPr lang="de-DE" sz="1100" dirty="0"/>
                        <a:t>DIN EN ISO 11206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entsteht z. B. bei Ozonung von bromidhaltigen Wässern mit von den Vorgaben abweichenden pH-Werten und bei der Elektrolyse bromidhaltiger Solen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 err="1"/>
                        <a:t>Arsen</a:t>
                      </a:r>
                      <a:r>
                        <a:rPr lang="de-DE" sz="1200" b="1" i="0" baseline="30000" dirty="0" err="1"/>
                        <a:t>k</a:t>
                      </a:r>
                      <a:endParaRPr lang="de-DE" sz="1200" b="1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38405-35 </a:t>
                      </a:r>
                    </a:p>
                    <a:p>
                      <a:r>
                        <a:rPr lang="de-DE" sz="1100" dirty="0"/>
                        <a:t>DIN EN ISO 11969 </a:t>
                      </a:r>
                    </a:p>
                    <a:p>
                      <a:r>
                        <a:rPr lang="de-DE" sz="1100" dirty="0"/>
                        <a:t>DIN EN ISO 11885 </a:t>
                      </a:r>
                    </a:p>
                    <a:p>
                      <a:r>
                        <a:rPr lang="de-DE" sz="1100" dirty="0"/>
                        <a:t>DIN EN ISO 17294-2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kann durch arsenhaltige Füllwässer in den Wasserkreislauf gelangen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5441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B5497E1C-746B-3C10-EA13-271FEAF99724}"/>
              </a:ext>
            </a:extLst>
          </p:cNvPr>
          <p:cNvSpPr/>
          <p:nvPr/>
        </p:nvSpPr>
        <p:spPr bwMode="auto">
          <a:xfrm>
            <a:off x="2843808" y="4149080"/>
            <a:ext cx="540060" cy="53051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56035"/>
            <a:endParaRPr lang="de-DE" sz="1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85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9E01-F89A-4D12-8F6A-E4A6E661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77" y="338539"/>
            <a:ext cx="8569246" cy="458242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technische Werte mit ggf. erforderlichem Optimierungsbedarf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05461"/>
              </p:ext>
            </p:extLst>
          </p:nvPr>
        </p:nvGraphicFramePr>
        <p:xfrm>
          <a:off x="312941" y="980728"/>
          <a:ext cx="8641255" cy="5021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766671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799503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430565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Einheit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de-DE" sz="1200" b="1" dirty="0"/>
                        <a:t>Färbung (λ = 436 </a:t>
                      </a:r>
                      <a:r>
                        <a:rPr lang="de-DE" sz="1200" b="1" dirty="0" err="1"/>
                        <a:t>nm</a:t>
                      </a:r>
                      <a:r>
                        <a:rPr lang="de-DE" sz="1200" b="1" dirty="0"/>
                        <a:t>)</a:t>
                      </a:r>
                      <a:endParaRPr lang="de-DE" sz="12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1/m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0,4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7887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/>
                        <a:t>kann das Vorhandensein farbgebender Stoffe wie z. B. Huminstoffe, Eisen- und </a:t>
                      </a:r>
                    </a:p>
                    <a:p>
                      <a:r>
                        <a:rPr lang="de-DE" sz="1100" b="0" dirty="0"/>
                        <a:t>Kupfer-Ionen anzeigen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Trübung</a:t>
                      </a:r>
                      <a:endParaRPr lang="de-DE" sz="1200" baseline="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FNU</a:t>
                      </a:r>
                      <a:r>
                        <a:rPr lang="de-DE" sz="1200" baseline="30000" dirty="0"/>
                        <a:t>I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≤ 0,5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0,1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7027-1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Ursachen für auftretende Trübungen </a:t>
                      </a:r>
                    </a:p>
                    <a:p>
                      <a:r>
                        <a:rPr lang="de-DE" sz="1100" dirty="0"/>
                        <a:t>können vielfältig sein: u. a. hohe organische Belastungen, durchschlagendes Flockungsmittel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Klarheit</a:t>
                      </a:r>
                      <a:endParaRPr lang="de-DE" sz="1200" b="1" i="0" baseline="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einwand</a:t>
                      </a:r>
                      <a:r>
                        <a:rPr lang="de-DE" sz="1200" dirty="0"/>
                        <a:t>-freie Sicht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wichtig für die Wasseraufsicht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97066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 err="1"/>
                        <a:t>Aluminium</a:t>
                      </a:r>
                      <a:r>
                        <a:rPr lang="de-DE" sz="1200" b="1" baseline="30000" dirty="0" err="1"/>
                        <a:t>m</a:t>
                      </a:r>
                      <a:endParaRPr lang="de-DE" sz="1200" b="1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0,05</a:t>
                      </a:r>
                      <a:r>
                        <a:rPr lang="de-DE" sz="1200" baseline="30000" dirty="0"/>
                        <a:t>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12020 </a:t>
                      </a:r>
                    </a:p>
                    <a:p>
                      <a:r>
                        <a:rPr lang="de-DE" sz="1100" dirty="0"/>
                        <a:t>DIN EN ISO 11885 </a:t>
                      </a:r>
                    </a:p>
                    <a:p>
                      <a:r>
                        <a:rPr lang="de-DE" sz="1100" dirty="0"/>
                        <a:t>DIN EN ISO 17294-2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erhöhte Al-Gehalte im FIL und/oder BW können vielseitige Ursachen haben; neben zu hohen aber auch zu geringen Dosiermengen haben Randbedingungen wie pH-Wert, Säurekapazität und Prozessführung einen Einfluss und sollten ggf. überprüft werden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 err="1"/>
                        <a:t>Eisen</a:t>
                      </a:r>
                      <a:r>
                        <a:rPr lang="de-DE" sz="1200" b="1" baseline="30000" dirty="0" err="1"/>
                        <a:t>m</a:t>
                      </a:r>
                      <a:endParaRPr lang="de-DE" sz="1200" b="1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0,02</a:t>
                      </a:r>
                      <a:r>
                        <a:rPr lang="de-DE" sz="1200" baseline="30000" dirty="0"/>
                        <a:t>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38406-1 </a:t>
                      </a:r>
                    </a:p>
                    <a:p>
                      <a:r>
                        <a:rPr lang="de-DE" sz="1100" dirty="0"/>
                        <a:t>DIN 38406-32 </a:t>
                      </a:r>
                    </a:p>
                    <a:p>
                      <a:r>
                        <a:rPr lang="de-DE" sz="1100" dirty="0"/>
                        <a:t>DIN EN ISO 11885 </a:t>
                      </a:r>
                    </a:p>
                    <a:p>
                      <a:r>
                        <a:rPr lang="de-DE" sz="1100" dirty="0"/>
                        <a:t>DIN EN ISO 17294-2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siehe Aluminium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5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6DC52AF-5EE1-4941-9600-15A07A4EC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49550"/>
              </p:ext>
            </p:extLst>
          </p:nvPr>
        </p:nvGraphicFramePr>
        <p:xfrm>
          <a:off x="143508" y="1196752"/>
          <a:ext cx="8856984" cy="54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5982">
                  <a:extLst>
                    <a:ext uri="{9D8B030D-6E8A-4147-A177-3AD203B41FA5}">
                      <a16:colId xmlns:a16="http://schemas.microsoft.com/office/drawing/2014/main" val="970208452"/>
                    </a:ext>
                  </a:extLst>
                </a:gridCol>
                <a:gridCol w="664251">
                  <a:extLst>
                    <a:ext uri="{9D8B030D-6E8A-4147-A177-3AD203B41FA5}">
                      <a16:colId xmlns:a16="http://schemas.microsoft.com/office/drawing/2014/main" val="22136460"/>
                    </a:ext>
                  </a:extLst>
                </a:gridCol>
                <a:gridCol w="885668">
                  <a:extLst>
                    <a:ext uri="{9D8B030D-6E8A-4147-A177-3AD203B41FA5}">
                      <a16:colId xmlns:a16="http://schemas.microsoft.com/office/drawing/2014/main" val="700257917"/>
                    </a:ext>
                  </a:extLst>
                </a:gridCol>
                <a:gridCol w="885668">
                  <a:extLst>
                    <a:ext uri="{9D8B030D-6E8A-4147-A177-3AD203B41FA5}">
                      <a16:colId xmlns:a16="http://schemas.microsoft.com/office/drawing/2014/main" val="1196950155"/>
                    </a:ext>
                  </a:extLst>
                </a:gridCol>
                <a:gridCol w="885668">
                  <a:extLst>
                    <a:ext uri="{9D8B030D-6E8A-4147-A177-3AD203B41FA5}">
                      <a16:colId xmlns:a16="http://schemas.microsoft.com/office/drawing/2014/main" val="2094255368"/>
                    </a:ext>
                  </a:extLst>
                </a:gridCol>
                <a:gridCol w="1227458">
                  <a:extLst>
                    <a:ext uri="{9D8B030D-6E8A-4147-A177-3AD203B41FA5}">
                      <a16:colId xmlns:a16="http://schemas.microsoft.com/office/drawing/2014/main" val="3157874925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2986091724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de-DE" sz="1400" dirty="0"/>
                        <a:t>Parameter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Einheit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Becken-wasser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Filtrat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Rein-wasser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Nachweis- verfahren</a:t>
                      </a:r>
                      <a:endParaRPr lang="de-DE" sz="1400" baseline="30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Hinweise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399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de-DE" sz="1200" b="1" dirty="0"/>
                        <a:t>Säurekapazität K</a:t>
                      </a:r>
                      <a:r>
                        <a:rPr lang="de-DE" sz="1200" b="1" baseline="-25000" dirty="0"/>
                        <a:t>S4,3</a:t>
                      </a:r>
                      <a:endParaRPr lang="de-DE" sz="1200" baseline="-25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38409-7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1100" b="0" dirty="0"/>
                        <a:t>Beschreibt die Fähigkeit eines Wassers, den pH-Wert bei Säure- oder Base-Einträgen stabil zu halten. Der Wert ist i. W. zu berücksichtigen, wenn es Probleme bei der Flockung bzw. der Filtration gibt oder größere pH-Wert-Schwankungen auftreten. Der erhebliche Teil der SK im FW geht durch die pH-Wert-Einstellung des BW verloren. Maßnahmen zur Erhöhung der SK führen i. d. R. zu einem Anstieg des pH-Werts.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49266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bei Flockung mit </a:t>
                      </a:r>
                      <a:r>
                        <a:rPr lang="de-DE" sz="1200" baseline="0" dirty="0" err="1"/>
                        <a:t>Prod</a:t>
                      </a:r>
                      <a:r>
                        <a:rPr lang="de-DE" sz="1200" baseline="0" dirty="0"/>
                        <a:t>. der Basizität ≤ 65 % </a:t>
                      </a:r>
                    </a:p>
                    <a:p>
                      <a:pPr marL="177800" marR="0" lvl="0" indent="-1778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baseline="0" dirty="0"/>
                        <a:t>alle Anlage außer b)</a:t>
                      </a:r>
                    </a:p>
                    <a:p>
                      <a:pPr marL="177800" marR="0" lvl="0" indent="-17780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de-DE" sz="1200" baseline="0" dirty="0"/>
                        <a:t>WSB (eigene Aufbereitung)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mmol/l</a:t>
                      </a:r>
                    </a:p>
                    <a:p>
                      <a:pPr algn="ctr"/>
                      <a:r>
                        <a:rPr lang="de-DE" sz="1200" dirty="0"/>
                        <a:t>mmol/l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≥ 0,7</a:t>
                      </a:r>
                      <a:r>
                        <a:rPr lang="de-DE" sz="1200" baseline="30000" dirty="0"/>
                        <a:t>o</a:t>
                      </a:r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0,3</a:t>
                      </a:r>
                      <a:r>
                        <a:rPr lang="de-DE" sz="1200" baseline="30000" dirty="0"/>
                        <a:t>o</a:t>
                      </a:r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607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bei Flockung mit </a:t>
                      </a:r>
                      <a:r>
                        <a:rPr lang="de-DE" sz="1200" baseline="0" dirty="0" err="1"/>
                        <a:t>Prod</a:t>
                      </a:r>
                      <a:r>
                        <a:rPr lang="de-DE" sz="1200" baseline="0" dirty="0"/>
                        <a:t>. der Basizität &gt; 65 % sowie ohne Flockung</a:t>
                      </a:r>
                      <a:endParaRPr lang="de-DE" sz="1200" b="0" i="0" baseline="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mmol/l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≥ 0,3</a:t>
                      </a:r>
                      <a:r>
                        <a:rPr lang="de-DE" sz="1200" baseline="30000" dirty="0"/>
                        <a:t>o</a:t>
                      </a:r>
                      <a:endParaRPr lang="de-DE" sz="12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97066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Nitrat </a:t>
                      </a:r>
                      <a:r>
                        <a:rPr lang="de-DE" sz="1200" b="0" baseline="0" dirty="0"/>
                        <a:t>über der Nitrat- </a:t>
                      </a:r>
                      <a:r>
                        <a:rPr lang="de-DE" sz="1200" b="0" baseline="0" dirty="0" err="1"/>
                        <a:t>konzentration</a:t>
                      </a:r>
                      <a:r>
                        <a:rPr lang="de-DE" sz="1200" b="0" baseline="0" dirty="0"/>
                        <a:t> des </a:t>
                      </a:r>
                      <a:r>
                        <a:rPr lang="de-DE" sz="1200" b="0" baseline="0" dirty="0" err="1"/>
                        <a:t>FW</a:t>
                      </a:r>
                      <a:r>
                        <a:rPr lang="de-DE" sz="1200" b="0" baseline="30000" dirty="0" err="1"/>
                        <a:t>p</a:t>
                      </a:r>
                      <a:r>
                        <a:rPr lang="de-DE" sz="1200" b="0" baseline="0" dirty="0"/>
                        <a:t> (ggf. des primären FW)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20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---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38405-9 </a:t>
                      </a:r>
                    </a:p>
                    <a:p>
                      <a:r>
                        <a:rPr lang="de-DE" sz="1100" dirty="0"/>
                        <a:t>DIN 38405-29 </a:t>
                      </a:r>
                    </a:p>
                    <a:p>
                      <a:r>
                        <a:rPr lang="de-DE" sz="1100" dirty="0"/>
                        <a:t>DIN EN ISO 10304-1 </a:t>
                      </a:r>
                    </a:p>
                    <a:p>
                      <a:r>
                        <a:rPr lang="de-DE" sz="1100" dirty="0"/>
                        <a:t>DIN EN ISO 13395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Differenzwert. Maß für die Erneuerungsrate/Alterung des BW und für die FW-Nachspeisung. Indikator für andere Inhaltsstoffe, die sich im BW anreichern.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498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baseline="0" dirty="0"/>
                        <a:t>Oxidierbarkeit </a:t>
                      </a:r>
                      <a:r>
                        <a:rPr lang="de-DE" sz="1100" b="1" baseline="0" dirty="0" err="1"/>
                        <a:t>MnVII→II</a:t>
                      </a:r>
                      <a:r>
                        <a:rPr lang="de-DE" sz="1100" b="1" baseline="0" dirty="0"/>
                        <a:t> 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baseline="0" dirty="0"/>
                        <a:t>über dem Wert des </a:t>
                      </a:r>
                      <a:r>
                        <a:rPr lang="de-DE" sz="1200" b="0" baseline="0" dirty="0" err="1"/>
                        <a:t>FW</a:t>
                      </a:r>
                      <a:r>
                        <a:rPr lang="de-DE" sz="1200" b="0" baseline="30000" dirty="0" err="1"/>
                        <a:t>q</a:t>
                      </a:r>
                      <a:endParaRPr lang="de-DE" sz="1200" b="0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0,75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0,5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0,5</a:t>
                      </a: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DIN EN ISO 8467</a:t>
                      </a:r>
                      <a:r>
                        <a:rPr lang="de-DE" sz="1100" baseline="30000" dirty="0"/>
                        <a:t>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100" dirty="0"/>
                        <a:t>Differenzwert. Maß für die Belastung </a:t>
                      </a:r>
                    </a:p>
                    <a:p>
                      <a:r>
                        <a:rPr lang="de-DE" sz="1100" dirty="0"/>
                        <a:t>des BW mit organischen Substanzen. Repräsentiert im Wesentlichen die durch Badegäste eingebrachten Verbindungen.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9544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/>
                        <a:t>KMnO</a:t>
                      </a:r>
                      <a:r>
                        <a:rPr lang="de-DE" sz="1200" b="1" i="0" baseline="-25000" dirty="0"/>
                        <a:t>4</a:t>
                      </a:r>
                      <a:r>
                        <a:rPr lang="de-DE" sz="1200" b="1" i="0" baseline="0" dirty="0"/>
                        <a:t>-Verbrauch</a:t>
                      </a:r>
                      <a:r>
                        <a:rPr lang="de-DE" sz="1200" b="0" i="0" baseline="0" dirty="0"/>
                        <a:t> über dem Wert des </a:t>
                      </a:r>
                      <a:r>
                        <a:rPr lang="de-DE" sz="1200" b="0" i="0" baseline="0" dirty="0" err="1"/>
                        <a:t>FW</a:t>
                      </a:r>
                      <a:r>
                        <a:rPr lang="de-DE" sz="1200" b="0" i="0" baseline="30000" dirty="0" err="1"/>
                        <a:t>q</a:t>
                      </a:r>
                      <a:endParaRPr lang="de-DE" sz="1200" b="0" i="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3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</a:t>
                      </a:r>
                      <a:endParaRPr lang="de-DE" sz="1200" baseline="3000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</a:t>
                      </a:r>
                      <a:endParaRPr lang="de-DE" sz="1200" baseline="0" dirty="0"/>
                    </a:p>
                  </a:txBody>
                  <a:tcPr marL="68580" marR="68580"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779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baseline="0" dirty="0"/>
                        <a:t>TOC</a:t>
                      </a:r>
                      <a:r>
                        <a:rPr lang="de-DE" sz="1200" b="0" i="0" baseline="30000" dirty="0"/>
                        <a:t>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mg/l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≤ 2,5</a:t>
                      </a:r>
                      <a:r>
                        <a:rPr lang="de-DE" sz="1200" baseline="30000" dirty="0"/>
                        <a:t>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---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100" baseline="30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Maß für die Belastung des BW mit organischen Substanzen.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354533"/>
                  </a:ext>
                </a:extLst>
              </a:tr>
            </a:tbl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E0F8AECC-64F5-2428-889B-FD456B50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77" y="338539"/>
            <a:ext cx="8569246" cy="458242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technische Werte mit ggf. erforderlichem Optimierungsbedarf</a:t>
            </a:r>
          </a:p>
        </p:txBody>
      </p:sp>
    </p:spTree>
    <p:extLst>
      <p:ext uri="{BB962C8B-B14F-4D97-AF65-F5344CB8AC3E}">
        <p14:creationId xmlns:p14="http://schemas.microsoft.com/office/powerpoint/2010/main" val="2151654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16907" y="420708"/>
            <a:ext cx="4775310" cy="1211406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+mj-lt"/>
              </a:rPr>
              <a:t>Untersuchungsumfang und -häufigkeit nach DIN 19643-1, Tabelle 5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EB4ED6B-4E87-458A-9115-2FABBDC8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122" y="1916832"/>
            <a:ext cx="5238881" cy="4032671"/>
          </a:xfrm>
        </p:spPr>
        <p:txBody>
          <a:bodyPr/>
          <a:lstStyle/>
          <a:p>
            <a:r>
              <a:rPr lang="de-DE" sz="1350" dirty="0"/>
              <a:t>Becken in geschlossenen Räumen und Becken, die sich zum Teil im Freien befinden, sowie ausschließlich zu Saunabetrieben gehörende Kaltwassertauchbecken: </a:t>
            </a:r>
            <a:br>
              <a:rPr lang="de-DE" sz="1350" dirty="0"/>
            </a:br>
            <a:r>
              <a:rPr lang="de-DE" sz="1350" dirty="0">
                <a:sym typeface="Wingdings" panose="05000000000000000000" pitchFamily="2" charset="2"/>
              </a:rPr>
              <a:t> </a:t>
            </a:r>
            <a:r>
              <a:rPr lang="de-DE" sz="1350" dirty="0"/>
              <a:t>im Abstand von längstens einem Monat</a:t>
            </a:r>
          </a:p>
          <a:p>
            <a:r>
              <a:rPr lang="de-DE" sz="1350" dirty="0"/>
              <a:t>sonstige Becken im Freien: mindestens dreimal in der Badesaison, </a:t>
            </a:r>
            <a:r>
              <a:rPr lang="de-DE" sz="1350" dirty="0">
                <a:highlight>
                  <a:srgbClr val="FFFF00"/>
                </a:highlight>
              </a:rPr>
              <a:t>bei hoher Belastung durch Badegäste (mehrfache Überschreitung der Nennbelastung) (z. B. bei schönem Wetter) zweimal monatlich</a:t>
            </a:r>
            <a:endParaRPr lang="de-DE" sz="1350" dirty="0"/>
          </a:p>
          <a:p>
            <a:r>
              <a:rPr lang="de-DE" sz="1350" dirty="0">
                <a:highlight>
                  <a:srgbClr val="FFFF00"/>
                </a:highlight>
              </a:rPr>
              <a:t>Die Untersuchung auf Legionellen kann nach Absprache mit dem GA auf 3 Monate ausgeweitet werden, wenn in Beckenwasser und Filtrat in 1 Jahr keine Beanstandungen festgestellt wurden.</a:t>
            </a:r>
          </a:p>
          <a:p>
            <a:r>
              <a:rPr lang="de-DE" sz="1350" dirty="0"/>
              <a:t>Die Parameter Trihalogenmethane, Bromat sowie der Summenwert von Chlorit und Chlorat nach Tabelle 2 sind im Beckenwasser im Abstand von längstens zwei Monaten zu messen. </a:t>
            </a:r>
            <a:br>
              <a:rPr lang="de-DE" sz="1350" dirty="0"/>
            </a:br>
            <a:r>
              <a:rPr lang="de-DE" sz="1350" dirty="0"/>
              <a:t>Wenn der obere Wert über den Zeitraum eines Jahres nicht überschritten wird, kann das Untersuchungsintervall auf längstens vier Monate ausgedehnt werden.</a:t>
            </a:r>
          </a:p>
          <a:p>
            <a:r>
              <a:rPr lang="de-DE" sz="1350" dirty="0"/>
              <a:t>Zu beachten ist die Empfehlung des Umweltbundesamtes „Hygieneanforderungen an Bäder und deren Überwachung“.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7710174-5431-4880-8C90-0AB4B70324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-6041" b="-6041"/>
          <a:stretch/>
        </p:blipFill>
        <p:spPr>
          <a:xfrm>
            <a:off x="179512" y="0"/>
            <a:ext cx="3491880" cy="6858000"/>
          </a:xfrm>
        </p:spPr>
      </p:pic>
    </p:spTree>
    <p:extLst>
      <p:ext uri="{BB962C8B-B14F-4D97-AF65-F5344CB8AC3E}">
        <p14:creationId xmlns:p14="http://schemas.microsoft.com/office/powerpoint/2010/main" val="382105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22" y="457340"/>
            <a:ext cx="7793038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Eigenkontrolle des Beckenwassers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30024"/>
              </p:ext>
            </p:extLst>
          </p:nvPr>
        </p:nvGraphicFramePr>
        <p:xfrm>
          <a:off x="324332" y="1541335"/>
          <a:ext cx="8641556" cy="23267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349">
                  <a:extLst>
                    <a:ext uri="{9D8B030D-6E8A-4147-A177-3AD203B41FA5}">
                      <a16:colId xmlns:a16="http://schemas.microsoft.com/office/drawing/2014/main" val="418010136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Parameter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Beckenwasser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Methode</a:t>
                      </a:r>
                    </a:p>
                  </a:txBody>
                  <a:tcPr marL="51435" marR="5143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freies Chlor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3x täglich*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Fotometer (</a:t>
                      </a: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DPD)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gebundenes Chlor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Maß für Belastung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3x täglich*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marR="0" lvl="0" indent="0" algn="l" defTabSz="112544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Fotometer (</a:t>
                      </a:r>
                      <a:r>
                        <a:rPr lang="de-DE" sz="1400" b="0" dirty="0">
                          <a:effectLst/>
                          <a:latin typeface="+mn-lt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DPD)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8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pH-Wert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1x täglich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60363" indent="-2492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pH-Wert-Elektrode </a:t>
                      </a:r>
                      <a:r>
                        <a:rPr lang="de-DE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oder</a:t>
                      </a:r>
                    </a:p>
                    <a:p>
                      <a:pPr marL="360363" indent="-249238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Fotometer (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 Phenolrot)</a:t>
                      </a:r>
                    </a:p>
                    <a:p>
                      <a:pPr marL="715963" lvl="1" indent="-355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  <a:sym typeface="Wingdings" panose="05000000000000000000" pitchFamily="2" charset="2"/>
                        </a:rPr>
                        <a:t>pH-Bereich: 6,4…8,2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Redoxspannung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2x täglich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kontinuierlich durch ortsfestes Gerät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Säurekapazität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1x wöchentlich</a:t>
                      </a:r>
                      <a:endParaRPr lang="de-DE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1117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Fotometer, Titration, Tropfenzählung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40654" y="4231544"/>
            <a:ext cx="8425235" cy="171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1" tIns="34271" rIns="68541" bIns="3427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Þ"/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Ä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altLang="de-DE" sz="1350" kern="0" dirty="0" bmk="">
                <a:ea typeface="Calibri" pitchFamily="34" charset="0"/>
                <a:cs typeface="Times New Roman" pitchFamily="18" charset="0"/>
              </a:rPr>
              <a:t>Die bei Betriebsbeginn ermittelten Werte sind mit den Werten der MSR zu vergleichen: Bei Abweichungen </a:t>
            </a:r>
            <a:r>
              <a:rPr lang="de-DE" altLang="de-DE" sz="1350" kern="0" dirty="0" bmk=""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de-DE" altLang="de-DE" sz="1350" kern="0" dirty="0" bmk="">
                <a:ea typeface="Calibri" pitchFamily="34" charset="0"/>
                <a:cs typeface="Times New Roman" pitchFamily="18" charset="0"/>
              </a:rPr>
              <a:t> Justierung oder Instandsetzung der Geräte.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  <a:t>Wenn die Werte über 4 Wochen für geb. Chlor &lt; 0,2 mg/l und Hygienehilfsparameter eingehalten werden, </a:t>
            </a:r>
            <a:b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</a:b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  <a:t>dann genügt 1 x tägliche Messung (vorzugsweise nachmittags). 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</a:rPr>
              <a:t>an Tagen mit starker Belastung sollte 3 x täglich gemessen werden (</a:t>
            </a:r>
            <a:r>
              <a:rPr lang="de-DE" altLang="de-DE" sz="1350" kern="0" dirty="0" bmk="">
                <a:highlight>
                  <a:srgbClr val="FFFF00"/>
                </a:highlight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 DGfdB A 24)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r>
              <a:rPr lang="de-DE" sz="1350" dirty="0"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>Photometer  möglichst Einmalküvetten</a:t>
            </a:r>
          </a:p>
          <a:p>
            <a:pPr lvl="1"/>
            <a:r>
              <a:rPr lang="de-DE" sz="1200" dirty="0">
                <a:latin typeface="Calibri"/>
                <a:ea typeface="Calibri"/>
                <a:cs typeface="Times New Roman"/>
                <a:sym typeface="Wingdings" panose="05000000000000000000" pitchFamily="2" charset="2"/>
              </a:rPr>
              <a:t>Nachweisfehler durch Verschleppung von Reagenzien</a:t>
            </a:r>
          </a:p>
          <a:p>
            <a:pPr>
              <a:buClr>
                <a:srgbClr val="C31F39"/>
              </a:buClr>
              <a:buSzPct val="100000"/>
              <a:buFont typeface="Wingdings" panose="05000000000000000000" pitchFamily="2" charset="2"/>
              <a:buChar char="v"/>
            </a:pPr>
            <a:endParaRPr lang="de-DE" altLang="de-DE" sz="1350" kern="0" dirty="0" bmk="">
              <a:solidFill>
                <a:schemeClr val="accent2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2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94F1-A216-4786-B5F0-F7F79162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528"/>
            <a:ext cx="6910536" cy="42741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Anforderung an das Desinfektionsmittel (Kap. 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68351F-4F2F-4D13-96C7-3CF83FE7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49688"/>
          </a:xfrm>
        </p:spPr>
        <p:txBody>
          <a:bodyPr/>
          <a:lstStyle/>
          <a:p>
            <a:r>
              <a:rPr lang="de-DE" sz="1700" dirty="0">
                <a:latin typeface="+mj-lt"/>
              </a:rPr>
              <a:t>[…] Dabei werden von den Badegästen und aus der Umgebung eingebrachte Mikroorganismen durch ein </a:t>
            </a:r>
            <a:r>
              <a:rPr lang="de-DE" sz="1700" b="1" dirty="0">
                <a:latin typeface="+mj-lt"/>
              </a:rPr>
              <a:t>im Beckenwasser enthaltenes oxidierendes Desinfektionsmittel</a:t>
            </a:r>
            <a:r>
              <a:rPr lang="de-DE" sz="1700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de-DE" sz="1700" dirty="0">
                <a:latin typeface="+mj-lt"/>
              </a:rPr>
              <a:t>abgetötet.</a:t>
            </a:r>
          </a:p>
          <a:p>
            <a:r>
              <a:rPr lang="de-DE" sz="1700" dirty="0">
                <a:latin typeface="+mj-lt"/>
              </a:rPr>
              <a:t>Für die Desinfektion wurde eine Keimabtötung an Pseudomonas aeruginosa von vier Zehnerpotenzen innerhalb von 30 s zugrunde gelegt.</a:t>
            </a:r>
          </a:p>
          <a:p>
            <a:pPr lvl="1"/>
            <a:r>
              <a:rPr lang="de-DE" sz="1700" dirty="0">
                <a:latin typeface="+mj-lt"/>
              </a:rPr>
              <a:t>99,99 % Reduktion von </a:t>
            </a:r>
            <a:r>
              <a:rPr lang="de-DE" sz="1700" i="1" dirty="0">
                <a:latin typeface="+mj-lt"/>
              </a:rPr>
              <a:t>Ps. </a:t>
            </a:r>
            <a:r>
              <a:rPr lang="de-DE" sz="1700" i="1" dirty="0" err="1">
                <a:latin typeface="+mj-lt"/>
              </a:rPr>
              <a:t>aer</a:t>
            </a:r>
            <a:r>
              <a:rPr lang="de-DE" sz="1700" i="1" dirty="0">
                <a:latin typeface="+mj-lt"/>
              </a:rPr>
              <a:t>. </a:t>
            </a:r>
            <a:r>
              <a:rPr lang="de-DE" sz="1700" dirty="0">
                <a:latin typeface="+mj-lt"/>
              </a:rPr>
              <a:t>in 30 Sekunden ist die zu erfüllende Wirksamkeitsanforderung, welches ein Desinfektionsmittel grundsätzlich leisten können muss</a:t>
            </a:r>
          </a:p>
          <a:p>
            <a:r>
              <a:rPr lang="de-DE" sz="1700" dirty="0">
                <a:latin typeface="+mj-lt"/>
              </a:rPr>
              <a:t>Im Beckenwasser dürfen Desinfektionsmittel nur in der erforderlichen Konzentration vorhanden sein.</a:t>
            </a:r>
          </a:p>
          <a:p>
            <a:r>
              <a:rPr lang="de-DE" sz="1700" dirty="0">
                <a:highlight>
                  <a:srgbClr val="FFFF00"/>
                </a:highlight>
                <a:latin typeface="+mj-lt"/>
              </a:rPr>
              <a:t>weitere Desinfektionsmittel dürfen nur aufgenommen werden, wenn</a:t>
            </a:r>
          </a:p>
          <a:p>
            <a:pPr lvl="1"/>
            <a:r>
              <a:rPr lang="de-DE" sz="1700" dirty="0">
                <a:highlight>
                  <a:srgbClr val="FFFF00"/>
                </a:highlight>
                <a:latin typeface="+mj-lt"/>
              </a:rPr>
              <a:t>diese den Nachweis bezüglich der Wirksamkeit mit den Verfahrenskombinationen und </a:t>
            </a:r>
          </a:p>
          <a:p>
            <a:pPr lvl="1"/>
            <a:r>
              <a:rPr lang="de-DE" sz="1700" dirty="0">
                <a:highlight>
                  <a:srgbClr val="FFFF00"/>
                </a:highlight>
                <a:latin typeface="+mj-lt"/>
              </a:rPr>
              <a:t>die oben geforderten Keimtötung erfüllen </a:t>
            </a:r>
          </a:p>
          <a:p>
            <a:pPr lvl="1"/>
            <a:r>
              <a:rPr lang="de-DE" sz="1700" dirty="0">
                <a:highlight>
                  <a:srgbClr val="FFFF00"/>
                </a:highlight>
                <a:latin typeface="+mj-lt"/>
              </a:rPr>
              <a:t>bei gleichzeitiger Berücksichtigung der im Kap. 11.2.2.1 genannten Randbedingungen </a:t>
            </a:r>
            <a:r>
              <a:rPr lang="de-DE" sz="1700" b="1" dirty="0">
                <a:highlight>
                  <a:srgbClr val="FFFF00"/>
                </a:highlight>
                <a:latin typeface="+mj-lt"/>
              </a:rPr>
              <a:t>(Depotwirkung, Wirkspektrum …)</a:t>
            </a:r>
          </a:p>
        </p:txBody>
      </p:sp>
    </p:spTree>
    <p:extLst>
      <p:ext uri="{BB962C8B-B14F-4D97-AF65-F5344CB8AC3E}">
        <p14:creationId xmlns:p14="http://schemas.microsoft.com/office/powerpoint/2010/main" val="402624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95275" y="84122"/>
            <a:ext cx="3197225" cy="603250"/>
          </a:xfrm>
        </p:spPr>
        <p:txBody>
          <a:bodyPr/>
          <a:lstStyle/>
          <a:p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zu meiner Person</a:t>
            </a:r>
          </a:p>
        </p:txBody>
      </p:sp>
      <p:sp>
        <p:nvSpPr>
          <p:cNvPr id="3" name="Rechteck 2"/>
          <p:cNvSpPr/>
          <p:nvPr/>
        </p:nvSpPr>
        <p:spPr>
          <a:xfrm>
            <a:off x="546340" y="699075"/>
            <a:ext cx="7993063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Studium der Wasserwirtschaft (Siedlungs- und Industriewasserwirtschaft – Chemie-/Bau-/Prozessingenieur) an der TU Dresden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danach jahrelang tätig als internationaler Projektingenieur in der Trinkwasseraufbereitung und Abwasserbehandlung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seit 2007 bei Ospa als Leiter Verfahrenstechnik und Entwicklung</a:t>
            </a:r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800" dirty="0"/>
              <a:t>Spezialgebiete (Schwimmbadtechnik):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Filtrationsverfahren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Desinfektion und Desinfektionsnebenprodukte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Elektrolyseverfahren / Chlorelektrolyse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Hydrochemie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Technische Hydromechanik/Strömungen</a:t>
            </a:r>
          </a:p>
          <a:p>
            <a:pPr marL="285750" indent="-285750" algn="l">
              <a:buFontTx/>
              <a:buChar char="-"/>
              <a:defRPr/>
            </a:pPr>
            <a:r>
              <a:rPr lang="de-DE" sz="1800" dirty="0"/>
              <a:t>Grenzgebiete zwischen Hydrochemie, Wasserhygiene (Mikrobiologie), Bauchemie und Werkstoffkunde</a:t>
            </a:r>
          </a:p>
          <a:p>
            <a:pPr algn="l">
              <a:defRPr/>
            </a:pPr>
            <a:endParaRPr lang="de-DE" sz="1800" dirty="0"/>
          </a:p>
          <a:p>
            <a:pPr algn="l">
              <a:defRPr/>
            </a:pPr>
            <a:r>
              <a:rPr lang="de-DE" sz="1800" dirty="0"/>
              <a:t>Mitarbeiter u.a. folgender Gremien: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DIN 19643 „Aufbereitung von Schwimm- und Badebeckenwasser“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AG Hygieneanforderungen für Hotelbäder (UBA &amp; BWK)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Obmann CEN TC 164/WG 16 – „In-Situ-Erzeugung von Bioziden“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AK Wasseraufbereitung (DGfdB)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CEN TC 402 – Bau und Aufbereitung privater Schwimmbäder</a:t>
            </a:r>
          </a:p>
          <a:p>
            <a:pPr marL="342900" indent="-342900" algn="l">
              <a:buFontTx/>
              <a:buAutoNum type="alphaLcParenR"/>
              <a:defRPr/>
            </a:pPr>
            <a:r>
              <a:rPr lang="de-DE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08033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994F1-A216-4786-B5F0-F7F79162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528"/>
            <a:ext cx="7702624" cy="42741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Anforderung an das Desinfektionsmittel (Kap. 11.2.2.1)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68351F-4F2F-4D13-96C7-3CF83FE7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49688"/>
          </a:xfrm>
        </p:spPr>
        <p:txBody>
          <a:bodyPr/>
          <a:lstStyle/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An ein Desinfektionsmittel im Rahmen der Aufbereitung von Schwimmbadwasser ist eine Reihe von Anforderungen zu stellen, die gleichzeitig erfüllt werden müssen:</a:t>
            </a:r>
          </a:p>
          <a:p>
            <a:pPr marL="0" indent="0" algn="l">
              <a:buNone/>
            </a:pPr>
            <a:endParaRPr lang="de-DE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breites Wirkspektrum und schnelle Keimabtötung, siehe Abschnitt 4;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hohe Oxidationskraft bei gleichzeitig geringer Wirkstoffkonzentration;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Depotwirkung;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einfache Anwendung mit geringem Gefährdungspotential;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möglichst geringe Bildung von Desinfektionsnebenprodukten (DNP);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vorhandene DNP mit möglichst geringem toxikologischen Risiko;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schnelle und einfache analytische Bestimmbarkeit der Desinfektionsmittelkonzentrationen und der hauptsächlich gebildeten DNP;</a:t>
            </a: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— Stabilität der Wirkung gegenüber Störgrößen.</a:t>
            </a:r>
          </a:p>
          <a:p>
            <a:pPr marL="0" indent="0" algn="l">
              <a:buNone/>
            </a:pPr>
            <a:endParaRPr lang="de-DE" sz="17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marL="0" indent="0" algn="l">
              <a:buNone/>
            </a:pPr>
            <a:r>
              <a:rPr lang="de-DE" sz="1700" b="0" i="0" u="none" strike="noStrike" baseline="0" dirty="0">
                <a:solidFill>
                  <a:srgbClr val="000000"/>
                </a:solidFill>
                <a:latin typeface="+mj-lt"/>
              </a:rPr>
              <a:t>Die in 11.2.2 genannten Desinfektionsmittel erfüllen diese Anforderungen.</a:t>
            </a:r>
          </a:p>
        </p:txBody>
      </p:sp>
    </p:spTree>
    <p:extLst>
      <p:ext uri="{BB962C8B-B14F-4D97-AF65-F5344CB8AC3E}">
        <p14:creationId xmlns:p14="http://schemas.microsoft.com/office/powerpoint/2010/main" val="31499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35292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Maßnahmen nach DIN 19643:</a:t>
            </a:r>
            <a:r>
              <a:rPr lang="de-DE" altLang="de-DE" sz="2400" dirty="0">
                <a:solidFill>
                  <a:srgbClr val="FF0000"/>
                </a:solidFill>
              </a:rPr>
              <a:t>2012</a:t>
            </a:r>
            <a:r>
              <a:rPr lang="de-DE" altLang="de-DE" sz="2400" dirty="0">
                <a:solidFill>
                  <a:schemeClr val="tx1"/>
                </a:solidFill>
              </a:rPr>
              <a:t> - Beckenwasser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5797"/>
            <a:ext cx="8352928" cy="46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6093876"/>
            <a:ext cx="10801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350952" y="609600"/>
            <a:ext cx="779303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Maßnahmen nach DIN 19643:</a:t>
            </a:r>
            <a:r>
              <a:rPr lang="de-DE" altLang="de-DE" sz="2400" dirty="0">
                <a:solidFill>
                  <a:srgbClr val="FF0000"/>
                </a:solidFill>
              </a:rPr>
              <a:t>2012</a:t>
            </a:r>
            <a:r>
              <a:rPr lang="de-DE" altLang="de-DE" sz="2400" dirty="0">
                <a:solidFill>
                  <a:schemeClr val="tx1"/>
                </a:solidFill>
              </a:rPr>
              <a:t> - Filtrat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1168"/>
            <a:ext cx="8579778" cy="434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28" y="6093876"/>
            <a:ext cx="10801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323528" y="279659"/>
            <a:ext cx="794141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Bewertung von positiven Legionellenbefunden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08304" y="5229200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Kramer 2011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FA82551-7E25-4661-9896-3A03B7DB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4641"/>
            <a:ext cx="6884482" cy="56836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539552" y="279659"/>
            <a:ext cx="794141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Maßnahmen bei Legionellen (Kühltürme)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6578340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UBA 2014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B98EB4-9262-4D89-8EC2-3FAA45B21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1052736"/>
            <a:ext cx="89644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348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C12971E-268A-4612-BC8A-CE32DA8B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691038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-2</a:t>
            </a:r>
            <a:r>
              <a:rPr lang="de-DE" altLang="de-DE" sz="2400" dirty="0">
                <a:solidFill>
                  <a:schemeClr val="tx1"/>
                </a:solidFill>
              </a:rPr>
              <a:t>:2012-11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8BEF73-F77A-4D6E-BB9D-EC614DA07EB9}"/>
              </a:ext>
            </a:extLst>
          </p:cNvPr>
          <p:cNvSpPr txBox="1"/>
          <p:nvPr/>
        </p:nvSpPr>
        <p:spPr>
          <a:xfrm>
            <a:off x="539552" y="3933636"/>
            <a:ext cx="12241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19643-2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A44943-026B-4272-BAC4-3A1545F5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4480"/>
            <a:ext cx="8023142" cy="2588022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E35CAB7-CFFC-4E48-9924-020194BB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15" y="4509120"/>
            <a:ext cx="7571184" cy="1656184"/>
          </a:xfrm>
        </p:spPr>
        <p:txBody>
          <a:bodyPr/>
          <a:lstStyle/>
          <a:p>
            <a:pPr marL="0" indent="0">
              <a:buClrTx/>
              <a:buNone/>
              <a:defRPr/>
            </a:pPr>
            <a:r>
              <a:rPr lang="de-DE" sz="2000" dirty="0">
                <a:latin typeface="+mj-lt"/>
              </a:rPr>
              <a:t>Der Sinn des Werts </a:t>
            </a:r>
            <a:r>
              <a:rPr lang="de-DE" sz="2000" u="sng" dirty="0">
                <a:latin typeface="+mj-lt"/>
              </a:rPr>
              <a:t>0 KBE/100 ml im Filtrat</a:t>
            </a:r>
            <a:r>
              <a:rPr lang="de-DE" sz="2000" dirty="0">
                <a:latin typeface="+mj-lt"/>
              </a:rPr>
              <a:t> war in der Fachwelt umstritten. Der Parameter soll der Überwachung des Filtrats dienen. Im Filtrat badet niemand, niemand duscht mit diesem Wasser oder trinkt es etc. … 100 KBE/100 ml wie im Trinkwasser lt. TwVO wäre ausreichend.</a:t>
            </a:r>
          </a:p>
        </p:txBody>
      </p:sp>
    </p:spTree>
    <p:extLst>
      <p:ext uri="{BB962C8B-B14F-4D97-AF65-F5344CB8AC3E}">
        <p14:creationId xmlns:p14="http://schemas.microsoft.com/office/powerpoint/2010/main" val="21824041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1038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-2</a:t>
            </a:r>
            <a:r>
              <a:rPr lang="de-DE" altLang="de-DE" sz="2400" dirty="0">
                <a:solidFill>
                  <a:schemeClr val="tx1"/>
                </a:solidFill>
              </a:rPr>
              <a:t>:2012-11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37D43B-0DF6-4955-8E06-E8F8545F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51616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7214F71-364C-4E58-AD90-740E70E2BCE0}"/>
              </a:ext>
            </a:extLst>
          </p:cNvPr>
          <p:cNvSpPr/>
          <p:nvPr/>
        </p:nvSpPr>
        <p:spPr>
          <a:xfrm>
            <a:off x="395536" y="604676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ea typeface="Calibri" panose="020F0502020204030204" pitchFamily="34" charset="0"/>
              </a:rPr>
              <a:t>Vortrag Prof. Uhl (damals TU Dresden) auf der Internationalen Pool &amp; Spa Konferenz in Marseille, März 2019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9752600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539750" y="339724"/>
            <a:ext cx="5976466" cy="857027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Verlauf der Chlorzehrung längs des Fließweges eines Beckenkreislauf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6093876"/>
            <a:ext cx="17531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Dr. Nahrstedt, IWW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2" y="1319395"/>
            <a:ext cx="7795592" cy="4845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950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6A296AA-080F-48AB-9CBA-EC5B18CA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94" y="304635"/>
            <a:ext cx="4668915" cy="33843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5C44C7-6748-414C-B416-438351F0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250"/>
            <a:ext cx="4750296" cy="541338"/>
          </a:xfrm>
        </p:spPr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</a:rPr>
              <a:t>Toleranz-Erlass (Österreich)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3998E6-E4DD-4790-A265-2AA6C37E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92896"/>
            <a:ext cx="511469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8959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1520" y="357799"/>
            <a:ext cx="6910388" cy="541338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-1</a:t>
            </a:r>
            <a:r>
              <a:rPr lang="de-DE" altLang="de-DE" sz="2400" dirty="0">
                <a:solidFill>
                  <a:schemeClr val="tx1"/>
                </a:solidFill>
              </a:rPr>
              <a:t>:20</a:t>
            </a:r>
            <a:r>
              <a:rPr lang="de-DE" altLang="de-DE" sz="2400" dirty="0">
                <a:solidFill>
                  <a:srgbClr val="FF0000"/>
                </a:solidFill>
              </a:rPr>
              <a:t>23-06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47A0FA-A4C9-4523-B921-D67A8752A75B}"/>
              </a:ext>
            </a:extLst>
          </p:cNvPr>
          <p:cNvSpPr txBox="1"/>
          <p:nvPr/>
        </p:nvSpPr>
        <p:spPr>
          <a:xfrm>
            <a:off x="107504" y="6362897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19643-1:2023-06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6A1669-3CB3-3ED7-543F-0C9D0D7E1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48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128EB1-8A9A-4178-8FDD-9A4181DF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rechtliche und normative Rahmenbedingungen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3674D15F-40A7-4EAE-92F5-F766AF3D9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064682"/>
              </p:ext>
            </p:extLst>
          </p:nvPr>
        </p:nvGraphicFramePr>
        <p:xfrm>
          <a:off x="251223" y="1656160"/>
          <a:ext cx="8641556" cy="434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2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D1C1BEFB-41D4-4135-961E-943963C40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A5972784-5167-4DCB-A370-6465488A0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56F620C9-60E9-4CD8-9226-B8AA2EC5B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75248E03-CA41-4D1F-A839-4F6177DF8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0A9DE564-4BBB-4FF5-B172-1AFB1557C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37A66AA4-1958-4DF7-A466-5C702A16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1520" y="371583"/>
            <a:ext cx="6910388" cy="449414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Anforderungen der DIN 19643</a:t>
            </a:r>
            <a:r>
              <a:rPr lang="de-DE" altLang="de-DE" sz="2400" dirty="0">
                <a:solidFill>
                  <a:srgbClr val="FF0000"/>
                </a:solidFill>
              </a:rPr>
              <a:t>-1</a:t>
            </a:r>
            <a:r>
              <a:rPr lang="de-DE" altLang="de-DE" sz="2400" dirty="0">
                <a:solidFill>
                  <a:schemeClr val="tx1"/>
                </a:solidFill>
              </a:rPr>
              <a:t>:20</a:t>
            </a:r>
            <a:r>
              <a:rPr lang="de-DE" altLang="de-DE" sz="2400" dirty="0">
                <a:solidFill>
                  <a:srgbClr val="FF0000"/>
                </a:solidFill>
              </a:rPr>
              <a:t>23-06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04" y="6362291"/>
            <a:ext cx="17367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800" dirty="0">
                <a:solidFill>
                  <a:schemeClr val="tx1"/>
                </a:solidFill>
                <a:latin typeface="+mj-lt"/>
              </a:rPr>
              <a:t>Quelle:  DIN 19643-1:2023-06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52C2FA-3215-C755-BEE9-109F16419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984"/>
            <a:ext cx="9144000" cy="51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782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FB9C64-54D0-962D-B56A-4673C173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2180"/>
            <a:ext cx="7793038" cy="898758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Bewertung und Maßnahmen bei Legionellen im </a:t>
            </a:r>
            <a:r>
              <a:rPr lang="de-DE" b="1" dirty="0">
                <a:solidFill>
                  <a:schemeClr val="tx1"/>
                </a:solidFill>
              </a:rPr>
              <a:t>Beckenwasser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BA4906A-C465-4317-DC60-F18E7B5BD281}"/>
              </a:ext>
            </a:extLst>
          </p:cNvPr>
          <p:cNvSpPr/>
          <p:nvPr/>
        </p:nvSpPr>
        <p:spPr bwMode="auto">
          <a:xfrm>
            <a:off x="143507" y="1673480"/>
            <a:ext cx="918102" cy="486222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Messwert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Becken</a:t>
            </a:r>
          </a:p>
        </p:txBody>
      </p:sp>
      <p:sp>
        <p:nvSpPr>
          <p:cNvPr id="8" name="Flussdiagramm: Verzweigung 7">
            <a:extLst>
              <a:ext uri="{FF2B5EF4-FFF2-40B4-BE49-F238E27FC236}">
                <a16:creationId xmlns:a16="http://schemas.microsoft.com/office/drawing/2014/main" id="{46F8684B-D6A1-08DB-5F20-D951DEF5A573}"/>
              </a:ext>
            </a:extLst>
          </p:cNvPr>
          <p:cNvSpPr/>
          <p:nvPr/>
        </p:nvSpPr>
        <p:spPr bwMode="auto">
          <a:xfrm>
            <a:off x="1576000" y="1645012"/>
            <a:ext cx="1283225" cy="527782"/>
          </a:xfrm>
          <a:prstGeom prst="flowChartDecision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&gt; 1.000 </a:t>
            </a:r>
          </a:p>
        </p:txBody>
      </p:sp>
      <p:sp>
        <p:nvSpPr>
          <p:cNvPr id="9" name="Flussdiagramm: Verzweigung 8">
            <a:extLst>
              <a:ext uri="{FF2B5EF4-FFF2-40B4-BE49-F238E27FC236}">
                <a16:creationId xmlns:a16="http://schemas.microsoft.com/office/drawing/2014/main" id="{B13DBAF8-4CAD-988B-55DB-2DF585D8198E}"/>
              </a:ext>
            </a:extLst>
          </p:cNvPr>
          <p:cNvSpPr/>
          <p:nvPr/>
        </p:nvSpPr>
        <p:spPr bwMode="auto">
          <a:xfrm>
            <a:off x="3648399" y="1646633"/>
            <a:ext cx="1283225" cy="527782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&gt;100…1.000</a:t>
            </a:r>
          </a:p>
        </p:txBody>
      </p:sp>
      <p:sp>
        <p:nvSpPr>
          <p:cNvPr id="10" name="Flussdiagramm: Verzweigung 9">
            <a:extLst>
              <a:ext uri="{FF2B5EF4-FFF2-40B4-BE49-F238E27FC236}">
                <a16:creationId xmlns:a16="http://schemas.microsoft.com/office/drawing/2014/main" id="{0347C9EE-3B03-3233-A590-B6C4387DFC03}"/>
              </a:ext>
            </a:extLst>
          </p:cNvPr>
          <p:cNvSpPr/>
          <p:nvPr/>
        </p:nvSpPr>
        <p:spPr bwMode="auto">
          <a:xfrm>
            <a:off x="5684717" y="1643221"/>
            <a:ext cx="1283225" cy="527782"/>
          </a:xfrm>
          <a:prstGeom prst="flowChartDecision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2…100</a:t>
            </a:r>
          </a:p>
        </p:txBody>
      </p:sp>
      <p:sp>
        <p:nvSpPr>
          <p:cNvPr id="12" name="Flussdiagramm: Verzweigung 11">
            <a:extLst>
              <a:ext uri="{FF2B5EF4-FFF2-40B4-BE49-F238E27FC236}">
                <a16:creationId xmlns:a16="http://schemas.microsoft.com/office/drawing/2014/main" id="{1C33BE58-5330-99E1-F8D9-16D9CF476A79}"/>
              </a:ext>
            </a:extLst>
          </p:cNvPr>
          <p:cNvSpPr/>
          <p:nvPr/>
        </p:nvSpPr>
        <p:spPr bwMode="auto">
          <a:xfrm>
            <a:off x="7609554" y="1646634"/>
            <a:ext cx="1283225" cy="527782"/>
          </a:xfrm>
          <a:prstGeom prst="flowChartDecision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&lt; 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BE87CF4-FA90-FF3F-CCF9-1713CEC4C804}"/>
              </a:ext>
            </a:extLst>
          </p:cNvPr>
          <p:cNvCxnSpPr>
            <a:stCxn id="6" idx="3"/>
            <a:endCxn id="8" idx="1"/>
          </p:cNvCxnSpPr>
          <p:nvPr/>
        </p:nvCxnSpPr>
        <p:spPr bwMode="auto">
          <a:xfrm flipV="1">
            <a:off x="1061609" y="1908904"/>
            <a:ext cx="514391" cy="76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D61577A-69FC-CF78-47BE-7D615A30F2DC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2859225" y="1908903"/>
            <a:ext cx="789175" cy="16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9CD31FC-0CE2-28BA-D373-89A2A7925DA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4931624" y="1907112"/>
            <a:ext cx="753094" cy="34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77D83D6-338E-CE2A-2C9B-C9C7AAAE6D2E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 bwMode="auto">
          <a:xfrm>
            <a:off x="6967942" y="1907112"/>
            <a:ext cx="641612" cy="3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lussdiagramm: Prozess 30">
            <a:extLst>
              <a:ext uri="{FF2B5EF4-FFF2-40B4-BE49-F238E27FC236}">
                <a16:creationId xmlns:a16="http://schemas.microsoft.com/office/drawing/2014/main" id="{2819593A-1778-42AC-E14C-5D68680DF0E0}"/>
              </a:ext>
            </a:extLst>
          </p:cNvPr>
          <p:cNvSpPr/>
          <p:nvPr/>
        </p:nvSpPr>
        <p:spPr bwMode="auto">
          <a:xfrm>
            <a:off x="7609555" y="2456892"/>
            <a:ext cx="1283222" cy="654211"/>
          </a:xfrm>
          <a:prstGeom prst="flowChartProcess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Frei von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nachweisbarer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4" name="Flussdiagramm: Prozess 33">
            <a:extLst>
              <a:ext uri="{FF2B5EF4-FFF2-40B4-BE49-F238E27FC236}">
                <a16:creationId xmlns:a16="http://schemas.microsoft.com/office/drawing/2014/main" id="{91B4BBE1-E829-B62C-5FC4-0F480E8A094C}"/>
              </a:ext>
            </a:extLst>
          </p:cNvPr>
          <p:cNvSpPr/>
          <p:nvPr/>
        </p:nvSpPr>
        <p:spPr bwMode="auto">
          <a:xfrm>
            <a:off x="5684717" y="2444401"/>
            <a:ext cx="1283225" cy="355754"/>
          </a:xfrm>
          <a:prstGeom prst="flowChartProcess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geringe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92AB90DE-1542-4E1B-B082-1A5A6C0F167F}"/>
              </a:ext>
            </a:extLst>
          </p:cNvPr>
          <p:cNvSpPr/>
          <p:nvPr/>
        </p:nvSpPr>
        <p:spPr bwMode="auto">
          <a:xfrm>
            <a:off x="3648399" y="2444401"/>
            <a:ext cx="1283225" cy="35575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mittlere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6" name="Flussdiagramm: Prozess 35">
            <a:extLst>
              <a:ext uri="{FF2B5EF4-FFF2-40B4-BE49-F238E27FC236}">
                <a16:creationId xmlns:a16="http://schemas.microsoft.com/office/drawing/2014/main" id="{33D690E9-E6F8-2C39-C240-2AF66F77B440}"/>
              </a:ext>
            </a:extLst>
          </p:cNvPr>
          <p:cNvSpPr/>
          <p:nvPr/>
        </p:nvSpPr>
        <p:spPr bwMode="auto">
          <a:xfrm>
            <a:off x="1574648" y="2444402"/>
            <a:ext cx="1283225" cy="355754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hohe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Kontamination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E80F9DB-8A94-8AB3-5C53-882D684D2D9B}"/>
              </a:ext>
            </a:extLst>
          </p:cNvPr>
          <p:cNvCxnSpPr>
            <a:stCxn id="8" idx="2"/>
            <a:endCxn id="36" idx="0"/>
          </p:cNvCxnSpPr>
          <p:nvPr/>
        </p:nvCxnSpPr>
        <p:spPr bwMode="auto">
          <a:xfrm flipH="1">
            <a:off x="2216260" y="2172794"/>
            <a:ext cx="1352" cy="2716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lussdiagramm: Prozess 39">
            <a:extLst>
              <a:ext uri="{FF2B5EF4-FFF2-40B4-BE49-F238E27FC236}">
                <a16:creationId xmlns:a16="http://schemas.microsoft.com/office/drawing/2014/main" id="{F3602E5C-62D8-7A6C-8E30-8110CC1B6F7C}"/>
              </a:ext>
            </a:extLst>
          </p:cNvPr>
          <p:cNvSpPr/>
          <p:nvPr/>
        </p:nvSpPr>
        <p:spPr bwMode="auto">
          <a:xfrm>
            <a:off x="1571673" y="3574765"/>
            <a:ext cx="3378369" cy="1096373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Maßnahmen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aerosolbildende Einrichtungen abschalten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Filterdesinfektion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Hochchlorung des Beckenwasserkreislaufs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A5195A9-0C32-1DA9-3EC0-91CE76898840}"/>
              </a:ext>
            </a:extLst>
          </p:cNvPr>
          <p:cNvCxnSpPr>
            <a:cxnSpLocks/>
            <a:stCxn id="10" idx="2"/>
            <a:endCxn id="34" idx="0"/>
          </p:cNvCxnSpPr>
          <p:nvPr/>
        </p:nvCxnSpPr>
        <p:spPr bwMode="auto">
          <a:xfrm>
            <a:off x="6326330" y="2171003"/>
            <a:ext cx="0" cy="2733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lussdiagramm: Prozess 45">
            <a:extLst>
              <a:ext uri="{FF2B5EF4-FFF2-40B4-BE49-F238E27FC236}">
                <a16:creationId xmlns:a16="http://schemas.microsoft.com/office/drawing/2014/main" id="{435A9D5D-E10C-4977-2CDB-6A05136CABBF}"/>
              </a:ext>
            </a:extLst>
          </p:cNvPr>
          <p:cNvSpPr/>
          <p:nvPr/>
        </p:nvSpPr>
        <p:spPr bwMode="auto">
          <a:xfrm>
            <a:off x="5684717" y="3111103"/>
            <a:ext cx="1283225" cy="594066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 und BW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innerhalb 4 Wochen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D9CE0DE1-E47A-04E9-E371-88CCE534E46C}"/>
              </a:ext>
            </a:extLst>
          </p:cNvPr>
          <p:cNvCxnSpPr>
            <a:stCxn id="9" idx="2"/>
            <a:endCxn id="35" idx="0"/>
          </p:cNvCxnSpPr>
          <p:nvPr/>
        </p:nvCxnSpPr>
        <p:spPr bwMode="auto">
          <a:xfrm>
            <a:off x="4290011" y="2174414"/>
            <a:ext cx="0" cy="2699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DCEFC3F-A75E-131D-9FA8-C46C8B37CA08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 bwMode="auto">
          <a:xfrm flipH="1">
            <a:off x="8251166" y="2174415"/>
            <a:ext cx="1" cy="2824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D3075F0-85DF-CF0E-1E13-52E54E541394}"/>
              </a:ext>
            </a:extLst>
          </p:cNvPr>
          <p:cNvCxnSpPr>
            <a:stCxn id="34" idx="2"/>
            <a:endCxn id="46" idx="0"/>
          </p:cNvCxnSpPr>
          <p:nvPr/>
        </p:nvCxnSpPr>
        <p:spPr bwMode="auto">
          <a:xfrm>
            <a:off x="6326330" y="2800155"/>
            <a:ext cx="0" cy="3109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7921367-9DE4-F548-89C1-9E8A374E41E2}"/>
              </a:ext>
            </a:extLst>
          </p:cNvPr>
          <p:cNvCxnSpPr>
            <a:cxnSpLocks/>
            <a:stCxn id="40" idx="2"/>
            <a:endCxn id="94" idx="0"/>
          </p:cNvCxnSpPr>
          <p:nvPr/>
        </p:nvCxnSpPr>
        <p:spPr bwMode="auto">
          <a:xfrm flipH="1">
            <a:off x="3259038" y="4671138"/>
            <a:ext cx="1820" cy="108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CE7326E8-A848-B566-91E1-BD774BB0D477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 bwMode="auto">
          <a:xfrm rot="5400000">
            <a:off x="3388129" y="2672884"/>
            <a:ext cx="774611" cy="102915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CED1E5A3-7608-E8C9-2580-F009AD2C3648}"/>
              </a:ext>
            </a:extLst>
          </p:cNvPr>
          <p:cNvCxnSpPr>
            <a:cxnSpLocks/>
            <a:stCxn id="36" idx="3"/>
            <a:endCxn id="40" idx="0"/>
          </p:cNvCxnSpPr>
          <p:nvPr/>
        </p:nvCxnSpPr>
        <p:spPr bwMode="auto">
          <a:xfrm>
            <a:off x="2857873" y="2622279"/>
            <a:ext cx="402985" cy="95248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lussdiagramm: Prozess 79">
            <a:extLst>
              <a:ext uri="{FF2B5EF4-FFF2-40B4-BE49-F238E27FC236}">
                <a16:creationId xmlns:a16="http://schemas.microsoft.com/office/drawing/2014/main" id="{B39609CA-D692-18F6-CF85-616C4E018CD4}"/>
              </a:ext>
            </a:extLst>
          </p:cNvPr>
          <p:cNvSpPr/>
          <p:nvPr/>
        </p:nvSpPr>
        <p:spPr bwMode="auto">
          <a:xfrm>
            <a:off x="1571673" y="2966247"/>
            <a:ext cx="1283225" cy="511604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Nutzungsverbot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&gt; 10.000</a:t>
            </a:r>
          </a:p>
        </p:txBody>
      </p:sp>
      <p:cxnSp>
        <p:nvCxnSpPr>
          <p:cNvPr id="81" name="Verbinder: gewinkelt 80">
            <a:extLst>
              <a:ext uri="{FF2B5EF4-FFF2-40B4-BE49-F238E27FC236}">
                <a16:creationId xmlns:a16="http://schemas.microsoft.com/office/drawing/2014/main" id="{866E18E5-6153-FE97-F7B4-EBEB4F7ED8D2}"/>
              </a:ext>
            </a:extLst>
          </p:cNvPr>
          <p:cNvCxnSpPr>
            <a:cxnSpLocks/>
            <a:stCxn id="36" idx="1"/>
            <a:endCxn id="82" idx="1"/>
          </p:cNvCxnSpPr>
          <p:nvPr/>
        </p:nvCxnSpPr>
        <p:spPr bwMode="auto">
          <a:xfrm rot="10800000" flipV="1">
            <a:off x="1574648" y="2622279"/>
            <a:ext cx="9525" cy="3197797"/>
          </a:xfrm>
          <a:prstGeom prst="bentConnector3">
            <a:avLst>
              <a:gd name="adj1" fmla="val 14050378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Flussdiagramm: Prozess 93">
            <a:extLst>
              <a:ext uri="{FF2B5EF4-FFF2-40B4-BE49-F238E27FC236}">
                <a16:creationId xmlns:a16="http://schemas.microsoft.com/office/drawing/2014/main" id="{148A3A4E-F496-960E-0D4E-3916E2E25CC1}"/>
              </a:ext>
            </a:extLst>
          </p:cNvPr>
          <p:cNvSpPr/>
          <p:nvPr/>
        </p:nvSpPr>
        <p:spPr bwMode="auto">
          <a:xfrm>
            <a:off x="1568033" y="4779150"/>
            <a:ext cx="3382009" cy="69762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Untersuchung des Beckenwassers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 des Filtrats ≥ 7 Tage nach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Filterdesinfektion, jedoch innerhalb von 4 Wochen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2" name="Flussdiagramm: Prozess 81">
            <a:extLst>
              <a:ext uri="{FF2B5EF4-FFF2-40B4-BE49-F238E27FC236}">
                <a16:creationId xmlns:a16="http://schemas.microsoft.com/office/drawing/2014/main" id="{7A42CD4A-62CB-641D-DF8A-42505DFCCFF3}"/>
              </a:ext>
            </a:extLst>
          </p:cNvPr>
          <p:cNvSpPr/>
          <p:nvPr/>
        </p:nvSpPr>
        <p:spPr bwMode="auto">
          <a:xfrm>
            <a:off x="1574648" y="5672869"/>
            <a:ext cx="5393294" cy="294413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Information des Gesundheitsamtes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116" name="Verbinder: gewinkelt 115">
            <a:extLst>
              <a:ext uri="{FF2B5EF4-FFF2-40B4-BE49-F238E27FC236}">
                <a16:creationId xmlns:a16="http://schemas.microsoft.com/office/drawing/2014/main" id="{551B0B91-6D0E-E918-4266-7FD6E4CB4BEC}"/>
              </a:ext>
            </a:extLst>
          </p:cNvPr>
          <p:cNvCxnSpPr>
            <a:cxnSpLocks/>
            <a:stCxn id="35" idx="3"/>
            <a:endCxn id="82" idx="0"/>
          </p:cNvCxnSpPr>
          <p:nvPr/>
        </p:nvCxnSpPr>
        <p:spPr bwMode="auto">
          <a:xfrm flipH="1">
            <a:off x="4271295" y="2622278"/>
            <a:ext cx="660329" cy="3050591"/>
          </a:xfrm>
          <a:prstGeom prst="bentConnector4">
            <a:avLst>
              <a:gd name="adj1" fmla="val -25964"/>
              <a:gd name="adj2" fmla="val 96316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Verbinder: gewinkelt 122">
            <a:extLst>
              <a:ext uri="{FF2B5EF4-FFF2-40B4-BE49-F238E27FC236}">
                <a16:creationId xmlns:a16="http://schemas.microsoft.com/office/drawing/2014/main" id="{BDC10CEF-D615-ECDC-9529-7D6E4B9F5A90}"/>
              </a:ext>
            </a:extLst>
          </p:cNvPr>
          <p:cNvCxnSpPr>
            <a:cxnSpLocks/>
            <a:stCxn id="34" idx="1"/>
            <a:endCxn id="82" idx="3"/>
          </p:cNvCxnSpPr>
          <p:nvPr/>
        </p:nvCxnSpPr>
        <p:spPr bwMode="auto">
          <a:xfrm rot="10800000" flipH="1" flipV="1">
            <a:off x="5684717" y="2622278"/>
            <a:ext cx="1283225" cy="3197798"/>
          </a:xfrm>
          <a:prstGeom prst="bentConnector5">
            <a:avLst>
              <a:gd name="adj1" fmla="val -13361"/>
              <a:gd name="adj2" fmla="val 77263"/>
              <a:gd name="adj3" fmla="val 113361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mit Pfeil 125">
            <a:extLst>
              <a:ext uri="{FF2B5EF4-FFF2-40B4-BE49-F238E27FC236}">
                <a16:creationId xmlns:a16="http://schemas.microsoft.com/office/drawing/2014/main" id="{F0CD0997-00CF-79CB-2FBE-BB8DE0A9DCF4}"/>
              </a:ext>
            </a:extLst>
          </p:cNvPr>
          <p:cNvCxnSpPr>
            <a:stCxn id="36" idx="2"/>
            <a:endCxn id="80" idx="0"/>
          </p:cNvCxnSpPr>
          <p:nvPr/>
        </p:nvCxnSpPr>
        <p:spPr bwMode="auto">
          <a:xfrm flipH="1">
            <a:off x="2213286" y="2800156"/>
            <a:ext cx="2975" cy="1660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Flussdiagramm: Prozess 129">
            <a:extLst>
              <a:ext uri="{FF2B5EF4-FFF2-40B4-BE49-F238E27FC236}">
                <a16:creationId xmlns:a16="http://schemas.microsoft.com/office/drawing/2014/main" id="{7E36CD51-FBAA-A87B-0F1C-7FB842B4F41E}"/>
              </a:ext>
            </a:extLst>
          </p:cNvPr>
          <p:cNvSpPr/>
          <p:nvPr/>
        </p:nvSpPr>
        <p:spPr bwMode="auto">
          <a:xfrm>
            <a:off x="5684718" y="3810455"/>
            <a:ext cx="3208061" cy="76539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  <a:endParaRPr lang="de-DE" sz="1125" kern="0" baseline="3000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desinfizierende Filterspülung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</p:txBody>
      </p:sp>
      <p:cxnSp>
        <p:nvCxnSpPr>
          <p:cNvPr id="132" name="Verbinder: gewinkelt 131">
            <a:extLst>
              <a:ext uri="{FF2B5EF4-FFF2-40B4-BE49-F238E27FC236}">
                <a16:creationId xmlns:a16="http://schemas.microsoft.com/office/drawing/2014/main" id="{79E43FA1-E420-BB97-4AC0-FA2E2E4D9A82}"/>
              </a:ext>
            </a:extLst>
          </p:cNvPr>
          <p:cNvCxnSpPr>
            <a:cxnSpLocks/>
            <a:stCxn id="46" idx="3"/>
            <a:endCxn id="130" idx="0"/>
          </p:cNvCxnSpPr>
          <p:nvPr/>
        </p:nvCxnSpPr>
        <p:spPr bwMode="auto">
          <a:xfrm>
            <a:off x="6967942" y="3408136"/>
            <a:ext cx="320807" cy="40231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aute 2">
            <a:extLst>
              <a:ext uri="{FF2B5EF4-FFF2-40B4-BE49-F238E27FC236}">
                <a16:creationId xmlns:a16="http://schemas.microsoft.com/office/drawing/2014/main" id="{5183A88A-859D-F4B0-5E45-83D67A38E1F2}"/>
              </a:ext>
            </a:extLst>
          </p:cNvPr>
          <p:cNvSpPr/>
          <p:nvPr/>
        </p:nvSpPr>
        <p:spPr bwMode="auto">
          <a:xfrm>
            <a:off x="280678" y="2684126"/>
            <a:ext cx="1151204" cy="1075844"/>
          </a:xfrm>
          <a:prstGeom prst="diamond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56035"/>
            <a:r>
              <a:rPr lang="de-DE" sz="1200" dirty="0">
                <a:solidFill>
                  <a:schemeClr val="tx1"/>
                </a:solidFill>
              </a:rPr>
              <a:t>Frei-gabe</a:t>
            </a:r>
          </a:p>
          <a:p>
            <a:pPr defTabSz="656035"/>
            <a:r>
              <a:rPr lang="de-DE" sz="1200" dirty="0">
                <a:solidFill>
                  <a:schemeClr val="tx1"/>
                </a:solidFill>
              </a:rPr>
              <a:t>&lt;1.000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C50B52E-C010-C6A8-9D99-4A3BFFBFE0A5}"/>
              </a:ext>
            </a:extLst>
          </p:cNvPr>
          <p:cNvCxnSpPr>
            <a:stCxn id="80" idx="1"/>
            <a:endCxn id="3" idx="3"/>
          </p:cNvCxnSpPr>
          <p:nvPr/>
        </p:nvCxnSpPr>
        <p:spPr bwMode="auto">
          <a:xfrm flipH="1" flipV="1">
            <a:off x="1431882" y="3222048"/>
            <a:ext cx="13979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025F5C2-D92B-7727-78C3-6477E668C9FB}"/>
              </a:ext>
            </a:extLst>
          </p:cNvPr>
          <p:cNvSpPr txBox="1"/>
          <p:nvPr/>
        </p:nvSpPr>
        <p:spPr>
          <a:xfrm>
            <a:off x="323841" y="6239648"/>
            <a:ext cx="2159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tx1"/>
                </a:solidFill>
                <a:latin typeface="+mn-lt"/>
              </a:rPr>
              <a:t>Darstellung: adaptiert nach Dr. Nahrstedt</a:t>
            </a:r>
          </a:p>
        </p:txBody>
      </p:sp>
    </p:spTree>
    <p:extLst>
      <p:ext uri="{BB962C8B-B14F-4D97-AF65-F5344CB8AC3E}">
        <p14:creationId xmlns:p14="http://schemas.microsoft.com/office/powerpoint/2010/main" val="357681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FB9C64-54D0-962D-B56A-4673C173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5782"/>
            <a:ext cx="7793038" cy="885156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Bewertung und Maßnahmen bei Legionellen im </a:t>
            </a:r>
            <a:r>
              <a:rPr lang="de-DE" b="1" dirty="0">
                <a:solidFill>
                  <a:schemeClr val="tx1"/>
                </a:solidFill>
              </a:rPr>
              <a:t>Filtrat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0BA4906A-C465-4317-DC60-F18E7B5BD281}"/>
              </a:ext>
            </a:extLst>
          </p:cNvPr>
          <p:cNvSpPr/>
          <p:nvPr/>
        </p:nvSpPr>
        <p:spPr bwMode="auto">
          <a:xfrm>
            <a:off x="143507" y="1673480"/>
            <a:ext cx="918102" cy="486222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Messwert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Filtrat</a:t>
            </a:r>
          </a:p>
        </p:txBody>
      </p:sp>
      <p:sp>
        <p:nvSpPr>
          <p:cNvPr id="8" name="Flussdiagramm: Verzweigung 7">
            <a:extLst>
              <a:ext uri="{FF2B5EF4-FFF2-40B4-BE49-F238E27FC236}">
                <a16:creationId xmlns:a16="http://schemas.microsoft.com/office/drawing/2014/main" id="{46F8684B-D6A1-08DB-5F20-D951DEF5A573}"/>
              </a:ext>
            </a:extLst>
          </p:cNvPr>
          <p:cNvSpPr/>
          <p:nvPr/>
        </p:nvSpPr>
        <p:spPr bwMode="auto">
          <a:xfrm>
            <a:off x="1344619" y="1646635"/>
            <a:ext cx="1283225" cy="527782"/>
          </a:xfrm>
          <a:prstGeom prst="flowChartDecision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&gt; 1.000 </a:t>
            </a:r>
          </a:p>
        </p:txBody>
      </p:sp>
      <p:sp>
        <p:nvSpPr>
          <p:cNvPr id="9" name="Flussdiagramm: Verzweigung 8">
            <a:extLst>
              <a:ext uri="{FF2B5EF4-FFF2-40B4-BE49-F238E27FC236}">
                <a16:creationId xmlns:a16="http://schemas.microsoft.com/office/drawing/2014/main" id="{B13DBAF8-4CAD-988B-55DB-2DF585D8198E}"/>
              </a:ext>
            </a:extLst>
          </p:cNvPr>
          <p:cNvSpPr/>
          <p:nvPr/>
        </p:nvSpPr>
        <p:spPr bwMode="auto">
          <a:xfrm>
            <a:off x="2910853" y="1646634"/>
            <a:ext cx="1283225" cy="527782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&gt;100…1.000</a:t>
            </a:r>
          </a:p>
        </p:txBody>
      </p:sp>
      <p:sp>
        <p:nvSpPr>
          <p:cNvPr id="10" name="Flussdiagramm: Verzweigung 9">
            <a:extLst>
              <a:ext uri="{FF2B5EF4-FFF2-40B4-BE49-F238E27FC236}">
                <a16:creationId xmlns:a16="http://schemas.microsoft.com/office/drawing/2014/main" id="{0347C9EE-3B03-3233-A590-B6C4387DFC03}"/>
              </a:ext>
            </a:extLst>
          </p:cNvPr>
          <p:cNvSpPr/>
          <p:nvPr/>
        </p:nvSpPr>
        <p:spPr bwMode="auto">
          <a:xfrm>
            <a:off x="4477086" y="1646635"/>
            <a:ext cx="1283225" cy="527782"/>
          </a:xfrm>
          <a:prstGeom prst="flowChartDecision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&gt;10…100</a:t>
            </a:r>
          </a:p>
        </p:txBody>
      </p:sp>
      <p:sp>
        <p:nvSpPr>
          <p:cNvPr id="11" name="Flussdiagramm: Verzweigung 10">
            <a:extLst>
              <a:ext uri="{FF2B5EF4-FFF2-40B4-BE49-F238E27FC236}">
                <a16:creationId xmlns:a16="http://schemas.microsoft.com/office/drawing/2014/main" id="{A0452C6D-C41F-DF8E-427B-211E71165FA0}"/>
              </a:ext>
            </a:extLst>
          </p:cNvPr>
          <p:cNvSpPr/>
          <p:nvPr/>
        </p:nvSpPr>
        <p:spPr bwMode="auto">
          <a:xfrm>
            <a:off x="6043319" y="1646635"/>
            <a:ext cx="1283225" cy="527782"/>
          </a:xfrm>
          <a:prstGeom prst="flowChartDecision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2…10</a:t>
            </a:r>
          </a:p>
        </p:txBody>
      </p:sp>
      <p:sp>
        <p:nvSpPr>
          <p:cNvPr id="12" name="Flussdiagramm: Verzweigung 11">
            <a:extLst>
              <a:ext uri="{FF2B5EF4-FFF2-40B4-BE49-F238E27FC236}">
                <a16:creationId xmlns:a16="http://schemas.microsoft.com/office/drawing/2014/main" id="{1C33BE58-5330-99E1-F8D9-16D9CF476A79}"/>
              </a:ext>
            </a:extLst>
          </p:cNvPr>
          <p:cNvSpPr/>
          <p:nvPr/>
        </p:nvSpPr>
        <p:spPr bwMode="auto">
          <a:xfrm>
            <a:off x="7609554" y="1646634"/>
            <a:ext cx="1283225" cy="527782"/>
          </a:xfrm>
          <a:prstGeom prst="flowChartDecision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&lt; 2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BE87CF4-FA90-FF3F-CCF9-1713CEC4C804}"/>
              </a:ext>
            </a:extLst>
          </p:cNvPr>
          <p:cNvCxnSpPr>
            <a:stCxn id="6" idx="3"/>
            <a:endCxn id="8" idx="1"/>
          </p:cNvCxnSpPr>
          <p:nvPr/>
        </p:nvCxnSpPr>
        <p:spPr bwMode="auto">
          <a:xfrm flipV="1">
            <a:off x="1061610" y="1910527"/>
            <a:ext cx="283010" cy="60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D61577A-69FC-CF78-47BE-7D615A30F2DC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 flipV="1">
            <a:off x="2627844" y="1910526"/>
            <a:ext cx="283009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9CD31FC-0CE2-28BA-D373-89A2A7925DA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4194078" y="1910526"/>
            <a:ext cx="283009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77D83D6-338E-CE2A-2C9B-C9C7AAAE6D2E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>
            <a:off x="5760311" y="1910526"/>
            <a:ext cx="28300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CEBF8D8-7E40-E383-A15E-35F54F4C79AA}"/>
              </a:ext>
            </a:extLst>
          </p:cNvPr>
          <p:cNvCxnSpPr>
            <a:stCxn id="11" idx="3"/>
            <a:endCxn id="12" idx="1"/>
          </p:cNvCxnSpPr>
          <p:nvPr/>
        </p:nvCxnSpPr>
        <p:spPr bwMode="auto">
          <a:xfrm flipV="1">
            <a:off x="7326544" y="1910524"/>
            <a:ext cx="283010" cy="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lussdiagramm: Prozess 30">
            <a:extLst>
              <a:ext uri="{FF2B5EF4-FFF2-40B4-BE49-F238E27FC236}">
                <a16:creationId xmlns:a16="http://schemas.microsoft.com/office/drawing/2014/main" id="{2819593A-1778-42AC-E14C-5D68680DF0E0}"/>
              </a:ext>
            </a:extLst>
          </p:cNvPr>
          <p:cNvSpPr/>
          <p:nvPr/>
        </p:nvSpPr>
        <p:spPr bwMode="auto">
          <a:xfrm>
            <a:off x="7609553" y="2438148"/>
            <a:ext cx="1282925" cy="527780"/>
          </a:xfrm>
          <a:prstGeom prst="flowChartProcess">
            <a:avLst/>
          </a:prstGeom>
          <a:gradFill rotWithShape="1">
            <a:gsLst>
              <a:gs pos="0">
                <a:srgbClr val="009D00">
                  <a:shade val="51000"/>
                  <a:satMod val="130000"/>
                </a:srgbClr>
              </a:gs>
              <a:gs pos="80000">
                <a:srgbClr val="009D00">
                  <a:shade val="93000"/>
                  <a:satMod val="130000"/>
                </a:srgbClr>
              </a:gs>
              <a:gs pos="100000">
                <a:srgbClr val="009D0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Frei von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nachweisbarer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3" name="Flussdiagramm: Prozess 32">
            <a:extLst>
              <a:ext uri="{FF2B5EF4-FFF2-40B4-BE49-F238E27FC236}">
                <a16:creationId xmlns:a16="http://schemas.microsoft.com/office/drawing/2014/main" id="{A3A41602-1F03-8D93-4953-92A70F31276D}"/>
              </a:ext>
            </a:extLst>
          </p:cNvPr>
          <p:cNvSpPr/>
          <p:nvPr/>
        </p:nvSpPr>
        <p:spPr bwMode="auto">
          <a:xfrm>
            <a:off x="6043319" y="2442763"/>
            <a:ext cx="1283225" cy="355754"/>
          </a:xfrm>
          <a:prstGeom prst="flowChartProcess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sehr geringe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4" name="Flussdiagramm: Prozess 33">
            <a:extLst>
              <a:ext uri="{FF2B5EF4-FFF2-40B4-BE49-F238E27FC236}">
                <a16:creationId xmlns:a16="http://schemas.microsoft.com/office/drawing/2014/main" id="{91B4BBE1-E829-B62C-5FC4-0F480E8A094C}"/>
              </a:ext>
            </a:extLst>
          </p:cNvPr>
          <p:cNvSpPr/>
          <p:nvPr/>
        </p:nvSpPr>
        <p:spPr bwMode="auto">
          <a:xfrm>
            <a:off x="4477086" y="2456893"/>
            <a:ext cx="1283225" cy="355754"/>
          </a:xfrm>
          <a:prstGeom prst="flowChartProcess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geringe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5" name="Flussdiagramm: Prozess 34">
            <a:extLst>
              <a:ext uri="{FF2B5EF4-FFF2-40B4-BE49-F238E27FC236}">
                <a16:creationId xmlns:a16="http://schemas.microsoft.com/office/drawing/2014/main" id="{92AB90DE-1542-4E1B-B082-1A5A6C0F167F}"/>
              </a:ext>
            </a:extLst>
          </p:cNvPr>
          <p:cNvSpPr/>
          <p:nvPr/>
        </p:nvSpPr>
        <p:spPr bwMode="auto">
          <a:xfrm>
            <a:off x="2910853" y="2458403"/>
            <a:ext cx="1283225" cy="355754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mittlere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Kontamination</a:t>
            </a:r>
          </a:p>
        </p:txBody>
      </p:sp>
      <p:sp>
        <p:nvSpPr>
          <p:cNvPr id="36" name="Flussdiagramm: Prozess 35">
            <a:extLst>
              <a:ext uri="{FF2B5EF4-FFF2-40B4-BE49-F238E27FC236}">
                <a16:creationId xmlns:a16="http://schemas.microsoft.com/office/drawing/2014/main" id="{33D690E9-E6F8-2C39-C240-2AF66F77B440}"/>
              </a:ext>
            </a:extLst>
          </p:cNvPr>
          <p:cNvSpPr/>
          <p:nvPr/>
        </p:nvSpPr>
        <p:spPr bwMode="auto">
          <a:xfrm>
            <a:off x="1344619" y="2456893"/>
            <a:ext cx="1283225" cy="355754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hohe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Kontamination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E80F9DB-8A94-8AB3-5C53-882D684D2D9B}"/>
              </a:ext>
            </a:extLst>
          </p:cNvPr>
          <p:cNvCxnSpPr>
            <a:stCxn id="8" idx="2"/>
            <a:endCxn id="36" idx="0"/>
          </p:cNvCxnSpPr>
          <p:nvPr/>
        </p:nvCxnSpPr>
        <p:spPr bwMode="auto">
          <a:xfrm>
            <a:off x="1986232" y="2174416"/>
            <a:ext cx="0" cy="282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Flussdiagramm: Prozess 39">
            <a:extLst>
              <a:ext uri="{FF2B5EF4-FFF2-40B4-BE49-F238E27FC236}">
                <a16:creationId xmlns:a16="http://schemas.microsoft.com/office/drawing/2014/main" id="{F3602E5C-62D8-7A6C-8E30-8110CC1B6F7C}"/>
              </a:ext>
            </a:extLst>
          </p:cNvPr>
          <p:cNvSpPr/>
          <p:nvPr/>
        </p:nvSpPr>
        <p:spPr bwMode="auto">
          <a:xfrm>
            <a:off x="1361169" y="3111103"/>
            <a:ext cx="2842272" cy="911961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Sofortmaßnahmen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Filterdesinfektion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  <a:endParaRPr lang="de-DE" sz="1125" kern="0" baseline="3000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Information des Gesundheitsamtes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A5195A9-0C32-1DA9-3EC0-91CE76898840}"/>
              </a:ext>
            </a:extLst>
          </p:cNvPr>
          <p:cNvCxnSpPr>
            <a:stCxn id="10" idx="2"/>
            <a:endCxn id="34" idx="0"/>
          </p:cNvCxnSpPr>
          <p:nvPr/>
        </p:nvCxnSpPr>
        <p:spPr bwMode="auto">
          <a:xfrm>
            <a:off x="5118698" y="2174416"/>
            <a:ext cx="0" cy="282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Flussdiagramm: Prozess 43">
            <a:extLst>
              <a:ext uri="{FF2B5EF4-FFF2-40B4-BE49-F238E27FC236}">
                <a16:creationId xmlns:a16="http://schemas.microsoft.com/office/drawing/2014/main" id="{BF3C7BFC-0A00-6313-0640-D8AA58DC6EE8}"/>
              </a:ext>
            </a:extLst>
          </p:cNvPr>
          <p:cNvSpPr/>
          <p:nvPr/>
        </p:nvSpPr>
        <p:spPr bwMode="auto">
          <a:xfrm>
            <a:off x="6043319" y="3111104"/>
            <a:ext cx="1283225" cy="594066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monatliche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5" name="Achteck 44">
            <a:extLst>
              <a:ext uri="{FF2B5EF4-FFF2-40B4-BE49-F238E27FC236}">
                <a16:creationId xmlns:a16="http://schemas.microsoft.com/office/drawing/2014/main" id="{D218853F-05E6-1DD5-4008-2B5D65F04498}"/>
              </a:ext>
            </a:extLst>
          </p:cNvPr>
          <p:cNvSpPr/>
          <p:nvPr/>
        </p:nvSpPr>
        <p:spPr bwMode="auto">
          <a:xfrm>
            <a:off x="7697947" y="3212976"/>
            <a:ext cx="1356551" cy="1350150"/>
          </a:xfrm>
          <a:custGeom>
            <a:avLst/>
            <a:gdLst>
              <a:gd name="connsiteX0" fmla="*/ 0 w 1799802"/>
              <a:gd name="connsiteY0" fmla="*/ 527144 h 1800200"/>
              <a:gd name="connsiteX1" fmla="*/ 527144 w 1799802"/>
              <a:gd name="connsiteY1" fmla="*/ 0 h 1800200"/>
              <a:gd name="connsiteX2" fmla="*/ 1272658 w 1799802"/>
              <a:gd name="connsiteY2" fmla="*/ 0 h 1800200"/>
              <a:gd name="connsiteX3" fmla="*/ 1799802 w 1799802"/>
              <a:gd name="connsiteY3" fmla="*/ 527144 h 1800200"/>
              <a:gd name="connsiteX4" fmla="*/ 1799802 w 1799802"/>
              <a:gd name="connsiteY4" fmla="*/ 1273056 h 1800200"/>
              <a:gd name="connsiteX5" fmla="*/ 1272658 w 1799802"/>
              <a:gd name="connsiteY5" fmla="*/ 1800200 h 1800200"/>
              <a:gd name="connsiteX6" fmla="*/ 527144 w 1799802"/>
              <a:gd name="connsiteY6" fmla="*/ 1800200 h 1800200"/>
              <a:gd name="connsiteX7" fmla="*/ 0 w 1799802"/>
              <a:gd name="connsiteY7" fmla="*/ 1273056 h 1800200"/>
              <a:gd name="connsiteX8" fmla="*/ 0 w 1799802"/>
              <a:gd name="connsiteY8" fmla="*/ 527144 h 1800200"/>
              <a:gd name="connsiteX0" fmla="*/ 8932 w 1808734"/>
              <a:gd name="connsiteY0" fmla="*/ 527144 h 1800200"/>
              <a:gd name="connsiteX1" fmla="*/ 536076 w 1808734"/>
              <a:gd name="connsiteY1" fmla="*/ 0 h 1800200"/>
              <a:gd name="connsiteX2" fmla="*/ 1281590 w 1808734"/>
              <a:gd name="connsiteY2" fmla="*/ 0 h 1800200"/>
              <a:gd name="connsiteX3" fmla="*/ 1808734 w 1808734"/>
              <a:gd name="connsiteY3" fmla="*/ 527144 h 1800200"/>
              <a:gd name="connsiteX4" fmla="*/ 1808734 w 1808734"/>
              <a:gd name="connsiteY4" fmla="*/ 1273056 h 1800200"/>
              <a:gd name="connsiteX5" fmla="*/ 1281590 w 1808734"/>
              <a:gd name="connsiteY5" fmla="*/ 1800200 h 1800200"/>
              <a:gd name="connsiteX6" fmla="*/ 536076 w 1808734"/>
              <a:gd name="connsiteY6" fmla="*/ 1800200 h 1800200"/>
              <a:gd name="connsiteX7" fmla="*/ 8932 w 1808734"/>
              <a:gd name="connsiteY7" fmla="*/ 1273056 h 1800200"/>
              <a:gd name="connsiteX8" fmla="*/ 0 w 1808734"/>
              <a:gd name="connsiteY8" fmla="*/ 915109 h 1800200"/>
              <a:gd name="connsiteX9" fmla="*/ 8932 w 1808734"/>
              <a:gd name="connsiteY9" fmla="*/ 527144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8734" h="1800200">
                <a:moveTo>
                  <a:pt x="8932" y="527144"/>
                </a:moveTo>
                <a:lnTo>
                  <a:pt x="536076" y="0"/>
                </a:lnTo>
                <a:lnTo>
                  <a:pt x="1281590" y="0"/>
                </a:lnTo>
                <a:lnTo>
                  <a:pt x="1808734" y="527144"/>
                </a:lnTo>
                <a:lnTo>
                  <a:pt x="1808734" y="1273056"/>
                </a:lnTo>
                <a:lnTo>
                  <a:pt x="1281590" y="1800200"/>
                </a:lnTo>
                <a:lnTo>
                  <a:pt x="536076" y="1800200"/>
                </a:lnTo>
                <a:lnTo>
                  <a:pt x="8932" y="1273056"/>
                </a:lnTo>
                <a:lnTo>
                  <a:pt x="0" y="915109"/>
                </a:lnTo>
                <a:lnTo>
                  <a:pt x="8932" y="527144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zusätzliche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Maßnahmen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bei mehrfachen,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125" kern="0" dirty="0">
                <a:solidFill>
                  <a:srgbClr val="000099"/>
                </a:solidFill>
                <a:highlight>
                  <a:srgbClr val="FFFF00"/>
                </a:highlight>
                <a:latin typeface="+mn-lt"/>
              </a:rPr>
              <a:t>aufeinander- </a:t>
            </a:r>
            <a:br>
              <a:rPr lang="de-DE" sz="1125" kern="0" dirty="0">
                <a:solidFill>
                  <a:srgbClr val="000099"/>
                </a:solidFill>
                <a:highlight>
                  <a:srgbClr val="FFFF00"/>
                </a:highlight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highlight>
                  <a:srgbClr val="FFFF00"/>
                </a:highlight>
                <a:latin typeface="+mn-lt"/>
              </a:rPr>
              <a:t>folgenden</a:t>
            </a:r>
            <a:r>
              <a:rPr lang="de-DE" sz="1125" kern="0" dirty="0">
                <a:solidFill>
                  <a:srgbClr val="000099"/>
                </a:solidFill>
                <a:latin typeface="+mn-lt"/>
              </a:rPr>
              <a:t>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Nachweisen</a:t>
            </a:r>
          </a:p>
        </p:txBody>
      </p:sp>
      <p:sp>
        <p:nvSpPr>
          <p:cNvPr id="46" name="Flussdiagramm: Prozess 45">
            <a:extLst>
              <a:ext uri="{FF2B5EF4-FFF2-40B4-BE49-F238E27FC236}">
                <a16:creationId xmlns:a16="http://schemas.microsoft.com/office/drawing/2014/main" id="{435A9D5D-E10C-4977-2CDB-6A05136CABBF}"/>
              </a:ext>
            </a:extLst>
          </p:cNvPr>
          <p:cNvSpPr/>
          <p:nvPr/>
        </p:nvSpPr>
        <p:spPr bwMode="auto">
          <a:xfrm>
            <a:off x="4473493" y="3111104"/>
            <a:ext cx="1283225" cy="594066"/>
          </a:xfrm>
          <a:prstGeom prst="flowChartProcess">
            <a:avLst/>
          </a:prstGeom>
          <a:gradFill rotWithShape="1">
            <a:gsLst>
              <a:gs pos="0">
                <a:srgbClr val="B7C6FE">
                  <a:shade val="51000"/>
                  <a:satMod val="130000"/>
                </a:srgbClr>
              </a:gs>
              <a:gs pos="80000">
                <a:srgbClr val="B7C6FE">
                  <a:shade val="93000"/>
                  <a:satMod val="130000"/>
                </a:srgbClr>
              </a:gs>
              <a:gs pos="100000">
                <a:srgbClr val="B7C6F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FIL und BW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innerhalb 4 Wochen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AA0E553-2302-00A6-DC9D-AB87B348D53B}"/>
              </a:ext>
            </a:extLst>
          </p:cNvPr>
          <p:cNvCxnSpPr>
            <a:stCxn id="11" idx="2"/>
            <a:endCxn id="33" idx="0"/>
          </p:cNvCxnSpPr>
          <p:nvPr/>
        </p:nvCxnSpPr>
        <p:spPr bwMode="auto">
          <a:xfrm>
            <a:off x="6684932" y="2174416"/>
            <a:ext cx="0" cy="2683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D9CE0DE1-E47A-04E9-E371-88CCE534E46C}"/>
              </a:ext>
            </a:extLst>
          </p:cNvPr>
          <p:cNvCxnSpPr>
            <a:stCxn id="9" idx="2"/>
            <a:endCxn id="35" idx="0"/>
          </p:cNvCxnSpPr>
          <p:nvPr/>
        </p:nvCxnSpPr>
        <p:spPr bwMode="auto">
          <a:xfrm>
            <a:off x="3552465" y="2174416"/>
            <a:ext cx="0" cy="2839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DCEFC3F-A75E-131D-9FA8-C46C8B37CA08}"/>
              </a:ext>
            </a:extLst>
          </p:cNvPr>
          <p:cNvCxnSpPr>
            <a:cxnSpLocks/>
            <a:stCxn id="12" idx="2"/>
            <a:endCxn id="31" idx="0"/>
          </p:cNvCxnSpPr>
          <p:nvPr/>
        </p:nvCxnSpPr>
        <p:spPr bwMode="auto">
          <a:xfrm flipH="1">
            <a:off x="8251016" y="2174416"/>
            <a:ext cx="151" cy="2637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C17C40F2-0453-976A-1EF1-FF53698FA852}"/>
              </a:ext>
            </a:extLst>
          </p:cNvPr>
          <p:cNvCxnSpPr>
            <a:stCxn id="33" idx="2"/>
            <a:endCxn id="44" idx="0"/>
          </p:cNvCxnSpPr>
          <p:nvPr/>
        </p:nvCxnSpPr>
        <p:spPr bwMode="auto">
          <a:xfrm>
            <a:off x="6684932" y="2798517"/>
            <a:ext cx="0" cy="312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D3075F0-85DF-CF0E-1E13-52E54E541394}"/>
              </a:ext>
            </a:extLst>
          </p:cNvPr>
          <p:cNvCxnSpPr>
            <a:stCxn id="34" idx="2"/>
            <a:endCxn id="46" idx="0"/>
          </p:cNvCxnSpPr>
          <p:nvPr/>
        </p:nvCxnSpPr>
        <p:spPr bwMode="auto">
          <a:xfrm flipH="1">
            <a:off x="5115106" y="2812647"/>
            <a:ext cx="3593" cy="2984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7921367-9DE4-F548-89C1-9E8A374E41E2}"/>
              </a:ext>
            </a:extLst>
          </p:cNvPr>
          <p:cNvCxnSpPr>
            <a:cxnSpLocks/>
            <a:stCxn id="40" idx="2"/>
            <a:endCxn id="94" idx="0"/>
          </p:cNvCxnSpPr>
          <p:nvPr/>
        </p:nvCxnSpPr>
        <p:spPr bwMode="auto">
          <a:xfrm flipH="1">
            <a:off x="2779528" y="4023064"/>
            <a:ext cx="2777" cy="1704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Verbinder: gewinkelt 72">
            <a:extLst>
              <a:ext uri="{FF2B5EF4-FFF2-40B4-BE49-F238E27FC236}">
                <a16:creationId xmlns:a16="http://schemas.microsoft.com/office/drawing/2014/main" id="{CE7326E8-A848-B566-91E1-BD774BB0D477}"/>
              </a:ext>
            </a:extLst>
          </p:cNvPr>
          <p:cNvCxnSpPr>
            <a:cxnSpLocks/>
            <a:stCxn id="35" idx="2"/>
            <a:endCxn id="40" idx="0"/>
          </p:cNvCxnSpPr>
          <p:nvPr/>
        </p:nvCxnSpPr>
        <p:spPr bwMode="auto">
          <a:xfrm rot="5400000">
            <a:off x="3018912" y="2577550"/>
            <a:ext cx="296946" cy="77016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CED1E5A3-7608-E8C9-2580-F009AD2C3648}"/>
              </a:ext>
            </a:extLst>
          </p:cNvPr>
          <p:cNvCxnSpPr>
            <a:cxnSpLocks/>
            <a:stCxn id="44" idx="3"/>
            <a:endCxn id="45" idx="8"/>
          </p:cNvCxnSpPr>
          <p:nvPr/>
        </p:nvCxnSpPr>
        <p:spPr bwMode="auto">
          <a:xfrm>
            <a:off x="7326544" y="3408137"/>
            <a:ext cx="371404" cy="491171"/>
          </a:xfrm>
          <a:prstGeom prst="bentConnector5">
            <a:avLst>
              <a:gd name="adj1" fmla="val 50000"/>
              <a:gd name="adj2" fmla="val 100327"/>
              <a:gd name="adj3" fmla="val 68237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Flussdiagramm: Prozess 79">
            <a:extLst>
              <a:ext uri="{FF2B5EF4-FFF2-40B4-BE49-F238E27FC236}">
                <a16:creationId xmlns:a16="http://schemas.microsoft.com/office/drawing/2014/main" id="{B39609CA-D692-18F6-CF85-616C4E018CD4}"/>
              </a:ext>
            </a:extLst>
          </p:cNvPr>
          <p:cNvSpPr/>
          <p:nvPr/>
        </p:nvSpPr>
        <p:spPr bwMode="auto">
          <a:xfrm>
            <a:off x="1358230" y="5319210"/>
            <a:ext cx="2842272" cy="594066"/>
          </a:xfrm>
          <a:prstGeom prst="flowChartProcess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ggf. Nutzungseinschränkungen</a:t>
            </a: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kern="0" dirty="0">
                <a:solidFill>
                  <a:schemeClr val="bg1"/>
                </a:solidFill>
                <a:latin typeface="+mn-lt"/>
              </a:rPr>
              <a:t>(z.B. </a:t>
            </a:r>
            <a:r>
              <a:rPr lang="de-DE" sz="1125" kern="0" dirty="0" err="1">
                <a:solidFill>
                  <a:schemeClr val="bg1"/>
                </a:solidFill>
                <a:latin typeface="+mn-lt"/>
              </a:rPr>
              <a:t>aerosolbild</a:t>
            </a:r>
            <a:r>
              <a:rPr lang="de-DE" sz="1125" kern="0" dirty="0">
                <a:solidFill>
                  <a:schemeClr val="bg1"/>
                </a:solidFill>
                <a:latin typeface="+mn-lt"/>
              </a:rPr>
              <a:t>. Einrichtungen abschalten)</a:t>
            </a:r>
          </a:p>
        </p:txBody>
      </p:sp>
      <p:cxnSp>
        <p:nvCxnSpPr>
          <p:cNvPr id="81" name="Verbinder: gewinkelt 80">
            <a:extLst>
              <a:ext uri="{FF2B5EF4-FFF2-40B4-BE49-F238E27FC236}">
                <a16:creationId xmlns:a16="http://schemas.microsoft.com/office/drawing/2014/main" id="{866E18E5-6153-FE97-F7B4-EBEB4F7ED8D2}"/>
              </a:ext>
            </a:extLst>
          </p:cNvPr>
          <p:cNvCxnSpPr>
            <a:stCxn id="36" idx="1"/>
            <a:endCxn id="80" idx="1"/>
          </p:cNvCxnSpPr>
          <p:nvPr/>
        </p:nvCxnSpPr>
        <p:spPr bwMode="auto">
          <a:xfrm rot="10800000" flipH="1" flipV="1">
            <a:off x="1344619" y="2634769"/>
            <a:ext cx="13610" cy="2981474"/>
          </a:xfrm>
          <a:prstGeom prst="bentConnector3">
            <a:avLst>
              <a:gd name="adj1" fmla="val -1259712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Flussdiagramm: Prozess 93">
            <a:extLst>
              <a:ext uri="{FF2B5EF4-FFF2-40B4-BE49-F238E27FC236}">
                <a16:creationId xmlns:a16="http://schemas.microsoft.com/office/drawing/2014/main" id="{148A3A4E-F496-960E-0D4E-3916E2E25CC1}"/>
              </a:ext>
            </a:extLst>
          </p:cNvPr>
          <p:cNvSpPr/>
          <p:nvPr/>
        </p:nvSpPr>
        <p:spPr bwMode="auto">
          <a:xfrm>
            <a:off x="1358557" y="4193499"/>
            <a:ext cx="2841944" cy="974961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umgehende Untersuchung des BW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Nachuntersuchung des Filtrats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≥ 7 Tage nach Filterdesinfektion, </a:t>
            </a:r>
            <a:br>
              <a:rPr lang="de-DE" sz="1125" kern="0" dirty="0">
                <a:solidFill>
                  <a:srgbClr val="000099"/>
                </a:solidFill>
                <a:latin typeface="+mn-lt"/>
              </a:rPr>
            </a:br>
            <a:r>
              <a:rPr lang="de-DE" sz="1125" kern="0" dirty="0">
                <a:solidFill>
                  <a:srgbClr val="000099"/>
                </a:solidFill>
                <a:latin typeface="+mn-lt"/>
              </a:rPr>
              <a:t>jedoch innerhalb von 4 Wochen</a:t>
            </a:r>
            <a:endParaRPr lang="de-DE" sz="1125" b="1" kern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2" name="Flussdiagramm: Prozess 41">
            <a:extLst>
              <a:ext uri="{FF2B5EF4-FFF2-40B4-BE49-F238E27FC236}">
                <a16:creationId xmlns:a16="http://schemas.microsoft.com/office/drawing/2014/main" id="{8AC1FEC1-5FF4-C26F-850D-8715F35E510E}"/>
              </a:ext>
            </a:extLst>
          </p:cNvPr>
          <p:cNvSpPr/>
          <p:nvPr/>
        </p:nvSpPr>
        <p:spPr bwMode="auto">
          <a:xfrm>
            <a:off x="4473493" y="4193500"/>
            <a:ext cx="3208061" cy="76539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135731"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25" b="1" u="sng" kern="0" dirty="0">
                <a:solidFill>
                  <a:srgbClr val="000099"/>
                </a:solidFill>
                <a:latin typeface="+mn-lt"/>
              </a:rPr>
              <a:t>weitere Vorgehensweise (bei positiver NU)</a:t>
            </a:r>
            <a:endParaRPr lang="de-DE" sz="1125" kern="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Überprüfung der Aufbereitung</a:t>
            </a:r>
            <a:endParaRPr lang="de-DE" sz="1125" kern="0" baseline="30000" dirty="0">
              <a:solidFill>
                <a:srgbClr val="000099"/>
              </a:solidFill>
              <a:latin typeface="+mn-lt"/>
            </a:endParaRP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desinfizierende Filterspülung</a:t>
            </a:r>
          </a:p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ggf. weitergehende Maßnahmen</a:t>
            </a:r>
          </a:p>
        </p:txBody>
      </p:sp>
      <p:sp>
        <p:nvSpPr>
          <p:cNvPr id="54" name="Flussdiagramm: Prozess 53">
            <a:extLst>
              <a:ext uri="{FF2B5EF4-FFF2-40B4-BE49-F238E27FC236}">
                <a16:creationId xmlns:a16="http://schemas.microsoft.com/office/drawing/2014/main" id="{80D8F200-D3C8-5BA4-7200-92D5668EF03D}"/>
              </a:ext>
            </a:extLst>
          </p:cNvPr>
          <p:cNvSpPr/>
          <p:nvPr/>
        </p:nvSpPr>
        <p:spPr bwMode="auto">
          <a:xfrm>
            <a:off x="4473493" y="5142821"/>
            <a:ext cx="3208061" cy="362341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71463" indent="-135731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25" kern="0" dirty="0">
                <a:solidFill>
                  <a:srgbClr val="000099"/>
                </a:solidFill>
                <a:latin typeface="+mn-lt"/>
              </a:rPr>
              <a:t>Information an das Gesundheitsamt</a:t>
            </a:r>
          </a:p>
        </p:txBody>
      </p:sp>
      <p:cxnSp>
        <p:nvCxnSpPr>
          <p:cNvPr id="56" name="Verbinder: gewinkelt 55">
            <a:extLst>
              <a:ext uri="{FF2B5EF4-FFF2-40B4-BE49-F238E27FC236}">
                <a16:creationId xmlns:a16="http://schemas.microsoft.com/office/drawing/2014/main" id="{7DF6412B-2117-46B8-97E4-FB994C2EF3F0}"/>
              </a:ext>
            </a:extLst>
          </p:cNvPr>
          <p:cNvCxnSpPr>
            <a:cxnSpLocks/>
            <a:stCxn id="46" idx="2"/>
            <a:endCxn id="42" idx="0"/>
          </p:cNvCxnSpPr>
          <p:nvPr/>
        </p:nvCxnSpPr>
        <p:spPr bwMode="auto">
          <a:xfrm rot="16200000" flipH="1">
            <a:off x="5352149" y="3468125"/>
            <a:ext cx="488330" cy="9624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Verbinder: gewinkelt 58">
            <a:extLst>
              <a:ext uri="{FF2B5EF4-FFF2-40B4-BE49-F238E27FC236}">
                <a16:creationId xmlns:a16="http://schemas.microsoft.com/office/drawing/2014/main" id="{F5F04750-0ACB-46C1-8FF1-B650A0CC0A63}"/>
              </a:ext>
            </a:extLst>
          </p:cNvPr>
          <p:cNvCxnSpPr>
            <a:cxnSpLocks/>
            <a:stCxn id="46" idx="1"/>
            <a:endCxn id="54" idx="1"/>
          </p:cNvCxnSpPr>
          <p:nvPr/>
        </p:nvCxnSpPr>
        <p:spPr bwMode="auto">
          <a:xfrm rot="10800000" flipV="1">
            <a:off x="4473493" y="3408136"/>
            <a:ext cx="1" cy="1915855"/>
          </a:xfrm>
          <a:prstGeom prst="bentConnector3">
            <a:avLst>
              <a:gd name="adj1" fmla="val 22860100000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F9E28754-A850-4F70-9586-5DF7AD4FA0F7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 bwMode="auto">
          <a:xfrm rot="16200000" flipH="1">
            <a:off x="2235040" y="2563838"/>
            <a:ext cx="298457" cy="79607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3C9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D96F8AF-9DF4-904D-E6AD-90902BD3C025}"/>
              </a:ext>
            </a:extLst>
          </p:cNvPr>
          <p:cNvSpPr txBox="1"/>
          <p:nvPr/>
        </p:nvSpPr>
        <p:spPr>
          <a:xfrm>
            <a:off x="323841" y="6239648"/>
            <a:ext cx="2159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solidFill>
                  <a:schemeClr val="tx1"/>
                </a:solidFill>
                <a:latin typeface="+mn-lt"/>
              </a:rPr>
              <a:t>Darstellung: adaptiert nach Dr. Nahrstedt</a:t>
            </a:r>
          </a:p>
        </p:txBody>
      </p:sp>
    </p:spTree>
    <p:extLst>
      <p:ext uri="{BB962C8B-B14F-4D97-AF65-F5344CB8AC3E}">
        <p14:creationId xmlns:p14="http://schemas.microsoft.com/office/powerpoint/2010/main" val="73674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55A1C1A-557C-4281-9295-F192F39E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24" y="335397"/>
            <a:ext cx="4715388" cy="576063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</a:rPr>
              <a:t>… generell zu Mikroorganismen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2ACA7B1-3C31-48F6-92BF-877B39898144}"/>
              </a:ext>
            </a:extLst>
          </p:cNvPr>
          <p:cNvSpPr txBox="1">
            <a:spLocks/>
          </p:cNvSpPr>
          <p:nvPr/>
        </p:nvSpPr>
        <p:spPr bwMode="auto">
          <a:xfrm>
            <a:off x="1280191" y="2204864"/>
            <a:ext cx="56886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sz="3200" kern="0" dirty="0">
                <a:latin typeface="+mj-lt"/>
              </a:rPr>
              <a:t>„Mikrobiologie ist keine Mathematik!“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de-DE" sz="3200" kern="0" dirty="0">
              <a:latin typeface="+mj-lt"/>
            </a:endParaRP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sz="2000" kern="0" dirty="0">
                <a:latin typeface="+mj-lt"/>
              </a:rPr>
              <a:t>Priv.-</a:t>
            </a:r>
            <a:r>
              <a:rPr lang="de-DE" sz="2000" kern="0" dirty="0" err="1">
                <a:latin typeface="+mj-lt"/>
              </a:rPr>
              <a:t>Doz</a:t>
            </a:r>
            <a:r>
              <a:rPr lang="de-DE" sz="2000" kern="0" dirty="0">
                <a:latin typeface="+mj-lt"/>
              </a:rPr>
              <a:t>. Dr. </a:t>
            </a:r>
            <a:r>
              <a:rPr lang="de-DE" sz="2000" kern="0" dirty="0" err="1">
                <a:latin typeface="+mj-lt"/>
              </a:rPr>
              <a:t>rer</a:t>
            </a:r>
            <a:r>
              <a:rPr lang="de-DE" sz="2000" kern="0" dirty="0">
                <a:latin typeface="+mj-lt"/>
              </a:rPr>
              <a:t>. nat. Tuschewitzki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sz="2000" kern="0" dirty="0">
                <a:latin typeface="+mj-lt"/>
              </a:rPr>
              <a:t>DIN-Ausschuss Schwimm- und Badebeckenwasseraufbereitung – Oktober 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12CE3C8-8371-40F5-AFFE-CE7C68B1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28" y="1246320"/>
            <a:ext cx="79133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ahoma" pitchFamily="34" charset="0"/>
              </a:rPr>
              <a:t>Trotz umfangreicher Kenntnisse über begünstigende Faktoren sowie Vermeidungs- und Eliminierungstechniken: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6B59EA-C1D6-40A9-A51E-DE8BB536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724" y="5219328"/>
            <a:ext cx="79133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ahoma" pitchFamily="34" charset="0"/>
                <a:cs typeface="Tahoma" pitchFamily="34" charset="0"/>
              </a:rPr>
              <a:t>… entsprechend gibt es keine technische Patentlösung, die günstig ist und überall in gleichem Maße die sehr hohen Anforderungen erfüllt.</a:t>
            </a: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7304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8F74B4F-6012-49B9-AD54-2F8A41A0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759200"/>
            <a:ext cx="3022600" cy="2262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sz="1200"/>
              <a:t>Dipl.-Ing. Alexander Reuß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Ospa Schwimmbadtechnik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Goethestraße 5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73557 Mutlangen</a:t>
            </a:r>
          </a:p>
          <a:p>
            <a:pPr>
              <a:buFont typeface="Wingdings" pitchFamily="2" charset="2"/>
              <a:buNone/>
            </a:pPr>
            <a:endParaRPr lang="de-DE" altLang="de-DE" sz="1200"/>
          </a:p>
          <a:p>
            <a:pPr>
              <a:buFont typeface="Wingdings" pitchFamily="2" charset="2"/>
              <a:buNone/>
            </a:pPr>
            <a:r>
              <a:rPr lang="de-DE" altLang="de-DE" sz="1200"/>
              <a:t>Tel   07171 7050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Fax  07171 705199</a:t>
            </a:r>
          </a:p>
          <a:p>
            <a:pPr>
              <a:buFont typeface="Wingdings" pitchFamily="2" charset="2"/>
              <a:buNone/>
            </a:pPr>
            <a:r>
              <a:rPr lang="de-DE" altLang="de-DE" sz="1200"/>
              <a:t>E-Mail  ospa@ospa.info</a:t>
            </a:r>
          </a:p>
          <a:p>
            <a:pPr>
              <a:buFont typeface="Wingdings" pitchFamily="2" charset="2"/>
              <a:buNone/>
            </a:pPr>
            <a:endParaRPr lang="de-DE" altLang="de-DE" sz="1200"/>
          </a:p>
          <a:p>
            <a:pPr>
              <a:buFont typeface="Wingdings" pitchFamily="2" charset="2"/>
              <a:buNone/>
            </a:pPr>
            <a:r>
              <a:rPr lang="de-DE" altLang="de-DE" sz="1200"/>
              <a:t>www.ospa.info</a:t>
            </a:r>
          </a:p>
        </p:txBody>
      </p:sp>
      <p:pic>
        <p:nvPicPr>
          <p:cNvPr id="7" name="Grafik 5" descr="wasser.jpg">
            <a:extLst>
              <a:ext uri="{FF2B5EF4-FFF2-40B4-BE49-F238E27FC236}">
                <a16:creationId xmlns:a16="http://schemas.microsoft.com/office/drawing/2014/main" id="{F5485193-46AF-4C13-9CC3-E5B62C987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1C87699-2667-487A-B529-21B56288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65625"/>
            <a:ext cx="34464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0" hangingPunct="0">
              <a:defRPr/>
            </a:pPr>
            <a:r>
              <a:rPr lang="de-DE" sz="2800" kern="0" dirty="0">
                <a:solidFill>
                  <a:schemeClr val="tx1"/>
                </a:solidFill>
                <a:latin typeface="+mj-lt"/>
                <a:cs typeface="Arial" charset="0"/>
              </a:rPr>
              <a:t>Vielen Dank 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24097954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D5EFD-E00D-4551-A768-35D0B588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55" y="86993"/>
            <a:ext cx="1872208" cy="491326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  <a:latin typeface="+mj-lt"/>
              </a:rPr>
              <a:t>Historie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324D1-A6E9-486D-97FA-B0F2A9FD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807" y="681829"/>
            <a:ext cx="4204036" cy="5627491"/>
          </a:xfrm>
        </p:spPr>
        <p:txBody>
          <a:bodyPr/>
          <a:lstStyle/>
          <a:p>
            <a:r>
              <a:rPr lang="de-DE" sz="1600" dirty="0">
                <a:latin typeface="+mj-lt"/>
              </a:rPr>
              <a:t>KOK: Richtlinien für den </a:t>
            </a:r>
            <a:r>
              <a:rPr lang="de-DE" sz="1600" dirty="0" err="1">
                <a:latin typeface="+mj-lt"/>
              </a:rPr>
              <a:t>Bäderbau</a:t>
            </a:r>
            <a:endParaRPr lang="de-DE" sz="1600" dirty="0">
              <a:latin typeface="+mj-lt"/>
            </a:endParaRP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DGfdB, DSV, DSB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1984: DIN 19643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einteilig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1997: Neufassung DIN 19643 in mehreren Teilen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1: Allgemeine Anforderungen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2 – 5: Verfahrenskombinationen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2012: Neufassung DIN 19643 in mehreren Teilen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1: Allgemeine Anforderungen</a:t>
            </a:r>
          </a:p>
          <a:p>
            <a:pPr marL="457200" lvl="1" indent="0">
              <a:buNone/>
            </a:pPr>
            <a:r>
              <a:rPr lang="de-DE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1600" dirty="0">
                <a:latin typeface="+mj-lt"/>
              </a:rPr>
              <a:t>Teil 2 – 4: Verfahrenskombinationen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2021: Teil 5 „Ozon-Brom-Verfahren“</a:t>
            </a:r>
          </a:p>
          <a:p>
            <a:pPr marL="0" indent="0">
              <a:buNone/>
            </a:pP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2023: Überarbeitung der Teile 1 bis 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05C7F6-1F7E-4C1A-B4C7-0FFEC84B6CDA}"/>
              </a:ext>
            </a:extLst>
          </p:cNvPr>
          <p:cNvSpPr txBox="1"/>
          <p:nvPr/>
        </p:nvSpPr>
        <p:spPr>
          <a:xfrm>
            <a:off x="251520" y="6433821"/>
            <a:ext cx="3909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latin typeface="+mj-lt"/>
              </a:rPr>
              <a:t>Bild: LVR-Archäologischer Park Xanten, LVR-</a:t>
            </a:r>
            <a:r>
              <a:rPr lang="de-DE" sz="800" dirty="0" err="1">
                <a:latin typeface="+mj-lt"/>
              </a:rPr>
              <a:t>RömerMuseum</a:t>
            </a:r>
            <a:endParaRPr lang="de-DE" sz="800" dirty="0">
              <a:latin typeface="+mj-lt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77A121-A7BF-08EE-D5DC-A177D280D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" y="141610"/>
            <a:ext cx="4123347" cy="313013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4682A8-DD8B-26CA-ACE8-8840D361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0" y="3645025"/>
            <a:ext cx="4123347" cy="27832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7E7E859-BF42-AB15-5AE7-AB0AC9CBC9E4}"/>
              </a:ext>
            </a:extLst>
          </p:cNvPr>
          <p:cNvSpPr txBox="1"/>
          <p:nvPr/>
        </p:nvSpPr>
        <p:spPr>
          <a:xfrm>
            <a:off x="233325" y="3257539"/>
            <a:ext cx="2178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>
                <a:latin typeface="+mj-lt"/>
              </a:rPr>
              <a:t>Bild: Sarah Schulte – Römerbad in Bath, UK</a:t>
            </a:r>
          </a:p>
        </p:txBody>
      </p:sp>
    </p:spTree>
    <p:extLst>
      <p:ext uri="{BB962C8B-B14F-4D97-AF65-F5344CB8AC3E}">
        <p14:creationId xmlns:p14="http://schemas.microsoft.com/office/powerpoint/2010/main" val="345908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0B60D-9522-6183-87D8-46C8EE65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DIN 19643: Aufbau der Normenreihe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388F7CA-B81D-89D2-227F-255AB3F731B5}"/>
              </a:ext>
            </a:extLst>
          </p:cNvPr>
          <p:cNvSpPr txBox="1"/>
          <p:nvPr/>
        </p:nvSpPr>
        <p:spPr>
          <a:xfrm>
            <a:off x="286653" y="1682067"/>
            <a:ext cx="8567898" cy="11388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5728" tIns="105728" rIns="105728" bIns="105728" numCol="1" spcCol="1270" anchor="ctr" anchorCtr="0">
            <a:noAutofit/>
          </a:bodyPr>
          <a:lstStyle/>
          <a:p>
            <a:pPr defTabSz="1233488">
              <a:lnSpc>
                <a:spcPct val="90000"/>
              </a:lnSpc>
              <a:spcAft>
                <a:spcPct val="35000"/>
              </a:spcAft>
            </a:pPr>
            <a:r>
              <a:rPr lang="de-DE" sz="2775" dirty="0">
                <a:solidFill>
                  <a:schemeClr val="tx1"/>
                </a:solidFill>
                <a:latin typeface="+mj-lt"/>
              </a:rPr>
              <a:t>Teil 1</a:t>
            </a:r>
          </a:p>
          <a:p>
            <a:pPr defTabSz="1233488">
              <a:lnSpc>
                <a:spcPct val="90000"/>
              </a:lnSpc>
              <a:spcAft>
                <a:spcPct val="35000"/>
              </a:spcAft>
            </a:pPr>
            <a:r>
              <a:rPr lang="de-DE" sz="2775" dirty="0">
                <a:solidFill>
                  <a:schemeClr val="tx1"/>
                </a:solidFill>
                <a:latin typeface="+mj-lt"/>
              </a:rPr>
              <a:t>Anforderungen an Bau, Betrieb und Überwachung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5C90CEF-560D-BB1B-69EB-49A29E982852}"/>
              </a:ext>
            </a:extLst>
          </p:cNvPr>
          <p:cNvGrpSpPr/>
          <p:nvPr/>
        </p:nvGrpSpPr>
        <p:grpSpPr>
          <a:xfrm>
            <a:off x="252366" y="2972650"/>
            <a:ext cx="2087386" cy="1209746"/>
            <a:chOff x="1862" y="1815258"/>
            <a:chExt cx="2708925" cy="1612994"/>
          </a:xfrm>
          <a:solidFill>
            <a:srgbClr val="92D050"/>
          </a:solidFill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73E98273-1FE1-EFB7-DA7C-9EF0C3BF5BF5}"/>
                </a:ext>
              </a:extLst>
            </p:cNvPr>
            <p:cNvSpPr/>
            <p:nvPr/>
          </p:nvSpPr>
          <p:spPr>
            <a:xfrm>
              <a:off x="1862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Rechteck: abgerundete Ecken 4">
              <a:extLst>
                <a:ext uri="{FF2B5EF4-FFF2-40B4-BE49-F238E27FC236}">
                  <a16:creationId xmlns:a16="http://schemas.microsoft.com/office/drawing/2014/main" id="{C7720CE2-AD09-8416-3ECD-B7C2A06EDCE7}"/>
                </a:ext>
              </a:extLst>
            </p:cNvPr>
            <p:cNvSpPr txBox="1"/>
            <p:nvPr/>
          </p:nvSpPr>
          <p:spPr>
            <a:xfrm>
              <a:off x="49106" y="1862501"/>
              <a:ext cx="2614439" cy="15185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2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Festbett- und Anschwemmfiltration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480F3AC-D8C5-AE8A-AFCE-507151B9C658}"/>
              </a:ext>
            </a:extLst>
          </p:cNvPr>
          <p:cNvGrpSpPr/>
          <p:nvPr/>
        </p:nvGrpSpPr>
        <p:grpSpPr>
          <a:xfrm>
            <a:off x="2455173" y="2972650"/>
            <a:ext cx="2031694" cy="1209746"/>
            <a:chOff x="2938337" y="1815258"/>
            <a:chExt cx="2708925" cy="1612994"/>
          </a:xfrm>
          <a:solidFill>
            <a:srgbClr val="92D050"/>
          </a:solidFill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3A53A8A-CA3C-CB4D-3A25-D33452F01A14}"/>
                </a:ext>
              </a:extLst>
            </p:cNvPr>
            <p:cNvSpPr/>
            <p:nvPr/>
          </p:nvSpPr>
          <p:spPr>
            <a:xfrm>
              <a:off x="2938337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3CBEEE8E-6F06-92F2-EAF2-04AA6B747850}"/>
                </a:ext>
              </a:extLst>
            </p:cNvPr>
            <p:cNvSpPr txBox="1"/>
            <p:nvPr/>
          </p:nvSpPr>
          <p:spPr>
            <a:xfrm>
              <a:off x="2985580" y="186250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3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Verfahren mit Ozonung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9F1DD43-E785-877A-582F-35FBD1F5F3E1}"/>
              </a:ext>
            </a:extLst>
          </p:cNvPr>
          <p:cNvGrpSpPr/>
          <p:nvPr/>
        </p:nvGrpSpPr>
        <p:grpSpPr>
          <a:xfrm>
            <a:off x="4657980" y="2972650"/>
            <a:ext cx="2031694" cy="1209746"/>
            <a:chOff x="5874812" y="1815258"/>
            <a:chExt cx="2708925" cy="1612994"/>
          </a:xfrm>
          <a:solidFill>
            <a:srgbClr val="92D050"/>
          </a:solidFill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53A69151-F293-B398-1A62-5EC7C148FC87}"/>
                </a:ext>
              </a:extLst>
            </p:cNvPr>
            <p:cNvSpPr/>
            <p:nvPr/>
          </p:nvSpPr>
          <p:spPr>
            <a:xfrm>
              <a:off x="5874812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Rechteck: abgerundete Ecken 4">
              <a:extLst>
                <a:ext uri="{FF2B5EF4-FFF2-40B4-BE49-F238E27FC236}">
                  <a16:creationId xmlns:a16="http://schemas.microsoft.com/office/drawing/2014/main" id="{4E5EDFA0-5314-89CE-01C4-C7D2CF70B199}"/>
                </a:ext>
              </a:extLst>
            </p:cNvPr>
            <p:cNvSpPr txBox="1"/>
            <p:nvPr/>
          </p:nvSpPr>
          <p:spPr>
            <a:xfrm>
              <a:off x="5922055" y="186250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4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Ultrafiltration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16ACA5B-3300-A3A3-2A27-8B0D7D093588}"/>
              </a:ext>
            </a:extLst>
          </p:cNvPr>
          <p:cNvGrpSpPr/>
          <p:nvPr/>
        </p:nvGrpSpPr>
        <p:grpSpPr>
          <a:xfrm>
            <a:off x="6860787" y="2972650"/>
            <a:ext cx="2031694" cy="1209746"/>
            <a:chOff x="8811287" y="1815258"/>
            <a:chExt cx="2708925" cy="1612994"/>
          </a:xfrm>
          <a:solidFill>
            <a:srgbClr val="92D050"/>
          </a:solidFill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CCB8089B-541C-77B6-6C99-D631300D5E04}"/>
                </a:ext>
              </a:extLst>
            </p:cNvPr>
            <p:cNvSpPr/>
            <p:nvPr/>
          </p:nvSpPr>
          <p:spPr>
            <a:xfrm>
              <a:off x="8811287" y="181525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7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Rechteck: abgerundete Ecken 4">
              <a:extLst>
                <a:ext uri="{FF2B5EF4-FFF2-40B4-BE49-F238E27FC236}">
                  <a16:creationId xmlns:a16="http://schemas.microsoft.com/office/drawing/2014/main" id="{46DD8589-A36E-0D2F-4B2C-6C4FDC264B0D}"/>
                </a:ext>
              </a:extLst>
            </p:cNvPr>
            <p:cNvSpPr txBox="1"/>
            <p:nvPr/>
          </p:nvSpPr>
          <p:spPr>
            <a:xfrm>
              <a:off x="8858530" y="186250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t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Teil 5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+mj-lt"/>
                </a:rPr>
                <a:t>„Ozon-Brom-Verfahren“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91A3731-B4FB-5C76-2A05-6C73B12D52E3}"/>
              </a:ext>
            </a:extLst>
          </p:cNvPr>
          <p:cNvGrpSpPr/>
          <p:nvPr/>
        </p:nvGrpSpPr>
        <p:grpSpPr>
          <a:xfrm>
            <a:off x="252366" y="4298665"/>
            <a:ext cx="8637619" cy="1209746"/>
            <a:chOff x="8811287" y="3626738"/>
            <a:chExt cx="2708925" cy="1612994"/>
          </a:xfrm>
          <a:solidFill>
            <a:srgbClr val="92D050"/>
          </a:solidFill>
        </p:grpSpPr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51F9A0D0-4F50-3B93-3F73-219CE926C823}"/>
                </a:ext>
              </a:extLst>
            </p:cNvPr>
            <p:cNvSpPr/>
            <p:nvPr/>
          </p:nvSpPr>
          <p:spPr>
            <a:xfrm>
              <a:off x="8811287" y="3626738"/>
              <a:ext cx="2708925" cy="1612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Rechteck: abgerundete Ecken 4">
              <a:extLst>
                <a:ext uri="{FF2B5EF4-FFF2-40B4-BE49-F238E27FC236}">
                  <a16:creationId xmlns:a16="http://schemas.microsoft.com/office/drawing/2014/main" id="{D354CBF4-B86D-5721-1EB9-1159C61BC6DB}"/>
                </a:ext>
              </a:extLst>
            </p:cNvPr>
            <p:cNvSpPr txBox="1"/>
            <p:nvPr/>
          </p:nvSpPr>
          <p:spPr>
            <a:xfrm>
              <a:off x="8858530" y="3673981"/>
              <a:ext cx="2614439" cy="1518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60008" rIns="60008" bIns="60008" numCol="1" spcCol="1270" anchor="ctr" anchorCtr="0">
              <a:noAutofit/>
            </a:bodyPr>
            <a:lstStyle/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+mj-lt"/>
                </a:rPr>
                <a:t>Kommentar zur DIN-Reihe</a:t>
              </a:r>
            </a:p>
            <a:p>
              <a:pPr defTabSz="700088">
                <a:lnSpc>
                  <a:spcPct val="90000"/>
                </a:lnSpc>
                <a:spcAft>
                  <a:spcPct val="35000"/>
                </a:spcAft>
              </a:pPr>
              <a:r>
                <a:rPr lang="de-DE" sz="2000" dirty="0">
                  <a:solidFill>
                    <a:schemeClr val="tx1"/>
                  </a:solidFill>
                  <a:latin typeface="+mj-lt"/>
                </a:rPr>
                <a:t>(Erläuterungen zu den Entscheidungsfindungen)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68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06" y="144072"/>
            <a:ext cx="5430268" cy="932499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Wasseraufbereitungsverfahren</a:t>
            </a:r>
            <a:b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nach DIN 19643-2, -3 &amp; -4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179512" y="6342473"/>
            <a:ext cx="2232496" cy="21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defRPr/>
            </a:pPr>
            <a:r>
              <a:rPr lang="de-DE" sz="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Quelle: adaptiert von Dr. Dygutsch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2E85D19-4ADF-62F5-CED2-1B820565969B}"/>
              </a:ext>
            </a:extLst>
          </p:cNvPr>
          <p:cNvGrpSpPr/>
          <p:nvPr/>
        </p:nvGrpSpPr>
        <p:grpSpPr>
          <a:xfrm>
            <a:off x="323528" y="1379538"/>
            <a:ext cx="8694524" cy="5352701"/>
            <a:chOff x="323528" y="1379538"/>
            <a:chExt cx="8694524" cy="5352701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3679062-6470-5FEF-3E00-C9B337B2A86A}"/>
                </a:ext>
              </a:extLst>
            </p:cNvPr>
            <p:cNvGrpSpPr/>
            <p:nvPr/>
          </p:nvGrpSpPr>
          <p:grpSpPr>
            <a:xfrm>
              <a:off x="323528" y="1379538"/>
              <a:ext cx="8553896" cy="4445000"/>
              <a:chOff x="107504" y="1379538"/>
              <a:chExt cx="8553896" cy="4445000"/>
            </a:xfrm>
          </p:grpSpPr>
          <p:grpSp>
            <p:nvGrpSpPr>
              <p:cNvPr id="10243" name="Gruppieren 195"/>
              <p:cNvGrpSpPr>
                <a:grpSpLocks/>
              </p:cNvGrpSpPr>
              <p:nvPr/>
            </p:nvGrpSpPr>
            <p:grpSpPr bwMode="auto">
              <a:xfrm>
                <a:off x="107504" y="1379538"/>
                <a:ext cx="8553896" cy="4445000"/>
                <a:chOff x="183704" y="1168400"/>
                <a:chExt cx="8553896" cy="4445000"/>
              </a:xfrm>
            </p:grpSpPr>
            <p:pic>
              <p:nvPicPr>
                <p:cNvPr id="10245" name="Objekt 3"/>
                <p:cNvPicPr>
                  <a:picLocks noChangeArrowheads="1"/>
                </p:cNvPicPr>
                <p:nvPr/>
              </p:nvPicPr>
              <p:blipFill>
                <a:blip r:embed="rId3" cstate="print"/>
                <a:srcRect r="-694" b="-183"/>
                <a:stretch>
                  <a:fillRect/>
                </a:stretch>
              </p:blipFill>
              <p:spPr bwMode="auto">
                <a:xfrm>
                  <a:off x="183704" y="1168400"/>
                  <a:ext cx="5613400" cy="444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46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512298" y="2936238"/>
                  <a:ext cx="2463302" cy="13246"/>
                </a:xfrm>
                <a:prstGeom prst="line">
                  <a:avLst/>
                </a:prstGeom>
                <a:noFill/>
                <a:ln w="5080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47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5532623" y="5557518"/>
                  <a:ext cx="2950978" cy="20321"/>
                </a:xfrm>
                <a:prstGeom prst="line">
                  <a:avLst/>
                </a:prstGeom>
                <a:noFill/>
                <a:ln w="508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48" name="Line 156"/>
                <p:cNvSpPr>
                  <a:spLocks noChangeShapeType="1"/>
                </p:cNvSpPr>
                <p:nvPr/>
              </p:nvSpPr>
              <p:spPr bwMode="auto">
                <a:xfrm>
                  <a:off x="7000240" y="2936240"/>
                  <a:ext cx="0" cy="3962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4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955280" y="2956560"/>
                  <a:ext cx="10160" cy="9245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50" name="Grafik 153" descr="FM-Zugabe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41964" y="3044916"/>
                  <a:ext cx="469512" cy="280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51" name="Grafik 155" descr="FM-Zugabe.pn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497004" y="3550376"/>
                  <a:ext cx="469512" cy="280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52" name="Grafik 156" descr="Reaktionsbehälter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38647" y="3450232"/>
                  <a:ext cx="384146" cy="810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53" name="Line 156"/>
                <p:cNvSpPr>
                  <a:spLocks noChangeShapeType="1"/>
                </p:cNvSpPr>
                <p:nvPr/>
              </p:nvSpPr>
              <p:spPr bwMode="auto">
                <a:xfrm>
                  <a:off x="7007860" y="438912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54" name="Grafik 158" descr="Reaktionsbehälter.pn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25920" y="4537352"/>
                  <a:ext cx="650240" cy="8109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55" name="Line 156"/>
                <p:cNvSpPr>
                  <a:spLocks noChangeShapeType="1"/>
                </p:cNvSpPr>
                <p:nvPr/>
              </p:nvSpPr>
              <p:spPr bwMode="auto">
                <a:xfrm>
                  <a:off x="7051040" y="534416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6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040880" y="5486400"/>
                  <a:ext cx="46736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7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518400" y="4409440"/>
                  <a:ext cx="20320" cy="10769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8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7538720" y="4419600"/>
                  <a:ext cx="25400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59" name="Line 156"/>
                <p:cNvSpPr>
                  <a:spLocks noChangeShapeType="1"/>
                </p:cNvSpPr>
                <p:nvPr/>
              </p:nvSpPr>
              <p:spPr bwMode="auto">
                <a:xfrm>
                  <a:off x="7802880" y="441960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0" name="Line 156"/>
                <p:cNvSpPr>
                  <a:spLocks noChangeShapeType="1"/>
                </p:cNvSpPr>
                <p:nvPr/>
              </p:nvSpPr>
              <p:spPr bwMode="auto">
                <a:xfrm>
                  <a:off x="7813040" y="5344160"/>
                  <a:ext cx="0" cy="22352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61" name="Grafik 166" descr="Sorptionsfilter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625029" y="4524143"/>
                  <a:ext cx="396341" cy="8170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2" name="Grafik 167" descr="UF-Anlage.png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8288478" y="4000930"/>
                  <a:ext cx="390244" cy="603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3" name="Grafik 168" descr="Sorptionsfilter.pn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331201" y="3189849"/>
                  <a:ext cx="261392" cy="5388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64" name="Grafik 169" descr="UV-Strahler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407357" y="4882792"/>
                  <a:ext cx="157523" cy="3809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65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010400" y="3322320"/>
                  <a:ext cx="29464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6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7018020" y="4396740"/>
                  <a:ext cx="287020" cy="25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7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7945120" y="3870960"/>
                  <a:ext cx="53848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8" name="Line 156"/>
                <p:cNvSpPr>
                  <a:spLocks noChangeShapeType="1"/>
                </p:cNvSpPr>
                <p:nvPr/>
              </p:nvSpPr>
              <p:spPr bwMode="auto">
                <a:xfrm>
                  <a:off x="8483600" y="386080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6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7305040" y="3312160"/>
                  <a:ext cx="0" cy="109728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0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83600" y="4775200"/>
                  <a:ext cx="25400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1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83600" y="5364480"/>
                  <a:ext cx="243840" cy="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2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727440" y="4765040"/>
                  <a:ext cx="10160" cy="5994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3" name="Line 156"/>
                <p:cNvSpPr>
                  <a:spLocks noChangeShapeType="1"/>
                </p:cNvSpPr>
                <p:nvPr/>
              </p:nvSpPr>
              <p:spPr bwMode="auto">
                <a:xfrm>
                  <a:off x="8483600" y="5364480"/>
                  <a:ext cx="0" cy="21336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4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73440" y="4592320"/>
                  <a:ext cx="0" cy="19304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5" name="Line 156"/>
                <p:cNvSpPr>
                  <a:spLocks noChangeShapeType="1"/>
                </p:cNvSpPr>
                <p:nvPr/>
              </p:nvSpPr>
              <p:spPr bwMode="auto">
                <a:xfrm>
                  <a:off x="7000240" y="332232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6" name="Line 156"/>
                <p:cNvSpPr>
                  <a:spLocks noChangeShapeType="1"/>
                </p:cNvSpPr>
                <p:nvPr/>
              </p:nvSpPr>
              <p:spPr bwMode="auto">
                <a:xfrm>
                  <a:off x="7020560" y="425704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7" name="Line 156"/>
                <p:cNvSpPr>
                  <a:spLocks noChangeShapeType="1"/>
                </p:cNvSpPr>
                <p:nvPr/>
              </p:nvSpPr>
              <p:spPr bwMode="auto">
                <a:xfrm>
                  <a:off x="8463280" y="3078480"/>
                  <a:ext cx="0" cy="15240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8" name="Line 156"/>
                <p:cNvSpPr>
                  <a:spLocks noChangeShapeType="1"/>
                </p:cNvSpPr>
                <p:nvPr/>
              </p:nvSpPr>
              <p:spPr bwMode="auto">
                <a:xfrm>
                  <a:off x="8473440" y="3738880"/>
                  <a:ext cx="5080" cy="127000"/>
                </a:xfrm>
                <a:prstGeom prst="line">
                  <a:avLst/>
                </a:prstGeom>
                <a:noFill/>
                <a:ln w="31750">
                  <a:solidFill>
                    <a:schemeClr val="tx2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79" name="Line 156"/>
                <p:cNvSpPr>
                  <a:spLocks noChangeShapeType="1"/>
                </p:cNvSpPr>
                <p:nvPr/>
              </p:nvSpPr>
              <p:spPr bwMode="auto">
                <a:xfrm>
                  <a:off x="8199120" y="3098800"/>
                  <a:ext cx="0" cy="7721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8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8194040" y="3093720"/>
                  <a:ext cx="274320" cy="101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81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8483600" y="4775200"/>
                  <a:ext cx="0" cy="1117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sp>
              <p:nvSpPr>
                <p:cNvPr id="10282" name="Line 156"/>
                <p:cNvSpPr>
                  <a:spLocks noChangeShapeType="1"/>
                </p:cNvSpPr>
                <p:nvPr/>
              </p:nvSpPr>
              <p:spPr bwMode="auto">
                <a:xfrm>
                  <a:off x="8483600" y="5252720"/>
                  <a:ext cx="0" cy="111760"/>
                </a:xfrm>
                <a:prstGeom prst="line">
                  <a:avLst/>
                </a:prstGeom>
                <a:noFill/>
                <a:ln w="31750">
                  <a:solidFill>
                    <a:srgbClr val="00689D"/>
                  </a:solidFill>
                  <a:prstDash val="sysDot"/>
                  <a:round/>
                  <a:headEnd/>
                  <a:tailEnd/>
                </a:ln>
              </p:spPr>
              <p:txBody>
                <a:bodyPr anchor="b"/>
                <a:lstStyle/>
                <a:p>
                  <a:endParaRPr lang="de-DE"/>
                </a:p>
              </p:txBody>
            </p:sp>
            <p:pic>
              <p:nvPicPr>
                <p:cNvPr id="10283" name="Grafik 189" descr="PAK-Dosierung.png"/>
                <p:cNvPicPr>
                  <a:picLocks noChangeAspect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490401" y="3029652"/>
                  <a:ext cx="457317" cy="4634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84" name="Textfeld 190"/>
                <p:cNvSpPr txBox="1">
                  <a:spLocks noChangeArrowheads="1"/>
                </p:cNvSpPr>
                <p:nvPr/>
              </p:nvSpPr>
              <p:spPr bwMode="auto">
                <a:xfrm>
                  <a:off x="6137819" y="5318760"/>
                  <a:ext cx="967740" cy="246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altLang="de-DE" sz="1000" dirty="0">
                      <a:latin typeface="Agency FB" pitchFamily="34" charset="0"/>
                      <a:ea typeface="Calibri" pitchFamily="34" charset="0"/>
                      <a:cs typeface="Calibri" pitchFamily="34" charset="0"/>
                    </a:rPr>
                    <a:t>Reaktionsbehälter</a:t>
                  </a:r>
                </a:p>
              </p:txBody>
            </p:sp>
            <p:sp>
              <p:nvSpPr>
                <p:cNvPr id="10285" name="Textfeld 191"/>
                <p:cNvSpPr txBox="1">
                  <a:spLocks noChangeArrowheads="1"/>
                </p:cNvSpPr>
                <p:nvPr/>
              </p:nvSpPr>
              <p:spPr bwMode="auto">
                <a:xfrm>
                  <a:off x="7825740" y="4023360"/>
                  <a:ext cx="55626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de-DE" altLang="de-DE" sz="1000">
                      <a:latin typeface="Agency FB" pitchFamily="34" charset="0"/>
                      <a:ea typeface="Calibri" pitchFamily="34" charset="0"/>
                      <a:cs typeface="Calibri" pitchFamily="34" charset="0"/>
                    </a:rPr>
                    <a:t>Ultra-Filtration</a:t>
                  </a:r>
                </a:p>
              </p:txBody>
            </p:sp>
            <p:grpSp>
              <p:nvGrpSpPr>
                <p:cNvPr id="10286" name="Gruppieren 194"/>
                <p:cNvGrpSpPr>
                  <a:grpSpLocks/>
                </p:cNvGrpSpPr>
                <p:nvPr/>
              </p:nvGrpSpPr>
              <p:grpSpPr bwMode="auto">
                <a:xfrm>
                  <a:off x="6427384" y="4232861"/>
                  <a:ext cx="571671" cy="327758"/>
                  <a:chOff x="6427384" y="4255721"/>
                  <a:chExt cx="571671" cy="327758"/>
                </a:xfrm>
              </p:grpSpPr>
              <p:pic>
                <p:nvPicPr>
                  <p:cNvPr id="10287" name="Grafik 192" descr="Ozon-Zugabe.pn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6427384" y="4255721"/>
                    <a:ext cx="571671" cy="3277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288" name="Textfeld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1760" y="4290060"/>
                    <a:ext cx="396240" cy="2462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de-DE" altLang="de-DE" sz="1000" b="1">
                        <a:latin typeface="Agency FB" pitchFamily="34" charset="0"/>
                        <a:ea typeface="Calibri" pitchFamily="34" charset="0"/>
                        <a:cs typeface="Calibri" pitchFamily="34" charset="0"/>
                      </a:rPr>
                      <a:t>Ozon</a:t>
                    </a:r>
                  </a:p>
                </p:txBody>
              </p:sp>
            </p:grpSp>
          </p:grpSp>
          <p:pic>
            <p:nvPicPr>
              <p:cNvPr id="2" name="Grafik 189" descr="PAK-Dosierung.png">
                <a:extLst>
                  <a:ext uri="{FF2B5EF4-FFF2-40B4-BE49-F238E27FC236}">
                    <a16:creationId xmlns:a16="http://schemas.microsoft.com/office/drawing/2014/main" id="{5905EEF7-F320-2869-23FA-187817DFA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/>
              <a:srcRect t="2" r="-8737" b="38428"/>
              <a:stretch/>
            </p:blipFill>
            <p:spPr bwMode="auto">
              <a:xfrm>
                <a:off x="5553003" y="3258289"/>
                <a:ext cx="497273" cy="285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Line 156">
                <a:extLst>
                  <a:ext uri="{FF2B5EF4-FFF2-40B4-BE49-F238E27FC236}">
                    <a16:creationId xmlns:a16="http://schemas.microsoft.com/office/drawing/2014/main" id="{D71A2633-C86F-18AB-41E3-A587AAF58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5543" y="3160043"/>
                <a:ext cx="10146" cy="1183496"/>
              </a:xfrm>
              <a:prstGeom prst="line">
                <a:avLst/>
              </a:prstGeom>
              <a:noFill/>
              <a:ln w="31750">
                <a:solidFill>
                  <a:srgbClr val="00689D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de-DE"/>
              </a:p>
            </p:txBody>
          </p:sp>
          <p:pic>
            <p:nvPicPr>
              <p:cNvPr id="4" name="Grafik 156" descr="Reaktionsbehälter.png">
                <a:extLst>
                  <a:ext uri="{FF2B5EF4-FFF2-40B4-BE49-F238E27FC236}">
                    <a16:creationId xmlns:a16="http://schemas.microsoft.com/office/drawing/2014/main" id="{3060C4F3-ADA5-5DB2-EC07-9559F0104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824582" y="4347170"/>
                <a:ext cx="384146" cy="8109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r="5516820" sx="128322" sy="128322" algn="ctr" rotWithShape="0">
                  <a:schemeClr val="accent1">
                    <a:alpha val="43000"/>
                  </a:schemeClr>
                </a:outerShdw>
              </a:effectLst>
            </p:spPr>
          </p:pic>
          <p:sp>
            <p:nvSpPr>
              <p:cNvPr id="5" name="Line 156">
                <a:extLst>
                  <a:ext uri="{FF2B5EF4-FFF2-40B4-BE49-F238E27FC236}">
                    <a16:creationId xmlns:a16="http://schemas.microsoft.com/office/drawing/2014/main" id="{07F49E3B-3456-6102-9A62-CB63C569C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5688" y="5147091"/>
                <a:ext cx="1" cy="641886"/>
              </a:xfrm>
              <a:prstGeom prst="line">
                <a:avLst/>
              </a:prstGeom>
              <a:noFill/>
              <a:ln w="317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anchor="b"/>
              <a:lstStyle/>
              <a:p>
                <a:endParaRPr lang="de-DE"/>
              </a:p>
            </p:txBody>
          </p:sp>
          <p:sp>
            <p:nvSpPr>
              <p:cNvPr id="6" name="Textfeld 190">
                <a:extLst>
                  <a:ext uri="{FF2B5EF4-FFF2-40B4-BE49-F238E27FC236}">
                    <a16:creationId xmlns:a16="http://schemas.microsoft.com/office/drawing/2014/main" id="{74D5A499-67E7-3151-42B0-2D84486F23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0549" y="5144593"/>
                <a:ext cx="9677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altLang="de-DE" sz="1000" dirty="0">
                    <a:latin typeface="Agency FB" pitchFamily="34" charset="0"/>
                    <a:ea typeface="Calibri" pitchFamily="34" charset="0"/>
                    <a:cs typeface="Calibri" pitchFamily="34" charset="0"/>
                  </a:rPr>
                  <a:t>Anschwemmfilter</a:t>
                </a:r>
              </a:p>
            </p:txBody>
          </p:sp>
        </p:grpSp>
        <p:sp>
          <p:nvSpPr>
            <p:cNvPr id="8" name="Geschweifte Klammer rechts 7">
              <a:extLst>
                <a:ext uri="{FF2B5EF4-FFF2-40B4-BE49-F238E27FC236}">
                  <a16:creationId xmlns:a16="http://schemas.microsoft.com/office/drawing/2014/main" id="{F1741B07-1B4E-4B51-20C9-29C73ECBB4BC}"/>
                </a:ext>
              </a:extLst>
            </p:cNvPr>
            <p:cNvSpPr/>
            <p:nvPr/>
          </p:nvSpPr>
          <p:spPr bwMode="auto">
            <a:xfrm rot="5400000">
              <a:off x="3230282" y="2981641"/>
              <a:ext cx="466472" cy="627613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A21774FF-6215-88E5-5BEB-3858E6818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228" y="6420729"/>
              <a:ext cx="720080" cy="3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de-DE" altLang="de-DE" sz="1600" kern="0" dirty="0">
                  <a:solidFill>
                    <a:schemeClr val="tx1"/>
                  </a:solidFill>
                  <a:cs typeface="Tahoma" pitchFamily="34" charset="0"/>
                </a:rPr>
                <a:t>Teil 2</a:t>
              </a: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3FDCAAF9-5D21-3E1A-FA57-349323A2A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4773" y="5863187"/>
              <a:ext cx="720080" cy="3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de-DE" altLang="de-DE" sz="1600" kern="0" dirty="0">
                  <a:solidFill>
                    <a:schemeClr val="tx1"/>
                  </a:solidFill>
                  <a:cs typeface="Tahoma" pitchFamily="34" charset="0"/>
                </a:rPr>
                <a:t>Teil 3</a:t>
              </a:r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F45DD7F0-F328-12ED-9DAB-64B14394E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972" y="5863188"/>
              <a:ext cx="720080" cy="3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2A7E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de-DE" altLang="de-DE" sz="1600" kern="0" dirty="0">
                  <a:solidFill>
                    <a:schemeClr val="tx1"/>
                  </a:solidFill>
                  <a:cs typeface="Tahoma" pitchFamily="34" charset="0"/>
                </a:rPr>
                <a:t>Teil 4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FDAF2F-1D2E-9142-C2B6-880E61249515}"/>
              </a:ext>
            </a:extLst>
          </p:cNvPr>
          <p:cNvGrpSpPr/>
          <p:nvPr/>
        </p:nvGrpSpPr>
        <p:grpSpPr>
          <a:xfrm>
            <a:off x="0" y="404664"/>
            <a:ext cx="9144000" cy="5824918"/>
            <a:chOff x="0" y="713405"/>
            <a:chExt cx="9144000" cy="5824918"/>
          </a:xfrm>
        </p:grpSpPr>
        <p:pic>
          <p:nvPicPr>
            <p:cNvPr id="5" name="Picture 2" descr="\\BWTDEFILE\Entwicklung\Benutzerobjekte\Hoffmann\Präsentation\Präsentationen Schwimmbad\Ozon_Brom_Schwimmbecken ohne UV.tif">
              <a:extLst>
                <a:ext uri="{FF2B5EF4-FFF2-40B4-BE49-F238E27FC236}">
                  <a16:creationId xmlns:a16="http://schemas.microsoft.com/office/drawing/2014/main" id="{43A4FC60-C59F-AC96-56D4-8EACD6C96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3405"/>
              <a:ext cx="9144000" cy="582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D69337F-A48C-5E91-7001-FB99E7987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5786100"/>
              <a:ext cx="1819729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005EA8"/>
                  </a:solidFill>
                </a:rPr>
                <a:t>Ozon Vermischung</a:t>
              </a:r>
            </a:p>
            <a:p>
              <a:r>
                <a:rPr lang="de-DE" sz="1400" b="1" dirty="0">
                  <a:solidFill>
                    <a:srgbClr val="005EA8"/>
                  </a:solidFill>
                </a:rPr>
                <a:t>= Ozon Dosierung</a:t>
              </a:r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F2F91173-D833-4286-B2EE-D50473EB1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5288097"/>
              <a:ext cx="144016" cy="497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9" name="AutoShape 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879C222-7751-653F-5D02-5F0DC031F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559623"/>
              <a:ext cx="1088760" cy="307777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FF0000"/>
                  </a:solidFill>
                </a:rPr>
                <a:t>Ausgasen </a:t>
              </a: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132FBE5-00C4-05BF-DC50-8F8CA4C76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7351" y="4876800"/>
              <a:ext cx="113406" cy="68282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6052B7E4-4724-E123-E4C1-7B96EB392C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46008" y="4221086"/>
              <a:ext cx="92792" cy="7392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2" name="AutoShape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172C61-6602-B050-9E2C-742EAB477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2320" y="4437112"/>
              <a:ext cx="1247457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005EA8"/>
                  </a:solidFill>
                </a:rPr>
                <a:t>Ozonanlage,</a:t>
              </a:r>
            </a:p>
            <a:p>
              <a:r>
                <a:rPr lang="de-DE" sz="1400" b="1" dirty="0">
                  <a:solidFill>
                    <a:srgbClr val="005EA8"/>
                  </a:solidFill>
                </a:rPr>
                <a:t>fein regelbar</a:t>
              </a: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2982E541-A9C2-C0D4-D0F2-BDE6A0883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64115" y="4149080"/>
              <a:ext cx="136277" cy="2730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4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9401FD-DF49-89B9-3CEF-D02C8A1D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1416515"/>
              <a:ext cx="3392115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Erzeugung des Desinfektionsmittels: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 </a:t>
              </a:r>
              <a:r>
                <a:rPr lang="de-DE" sz="1400" b="1" dirty="0">
                  <a:solidFill>
                    <a:srgbClr val="005EA8"/>
                  </a:solidFill>
                </a:rPr>
                <a:t>O</a:t>
              </a:r>
              <a:r>
                <a:rPr lang="de-DE" sz="1400" b="1" baseline="-25000" dirty="0">
                  <a:solidFill>
                    <a:srgbClr val="005EA8"/>
                  </a:solidFill>
                </a:rPr>
                <a:t>3</a:t>
              </a:r>
              <a:r>
                <a:rPr lang="de-DE" sz="1400" b="1" dirty="0">
                  <a:solidFill>
                    <a:srgbClr val="005EA8"/>
                  </a:solidFill>
                </a:rPr>
                <a:t> + </a:t>
              </a:r>
              <a:r>
                <a:rPr lang="de-DE" sz="1400" b="1" dirty="0" err="1">
                  <a:solidFill>
                    <a:srgbClr val="005EA8"/>
                  </a:solidFill>
                </a:rPr>
                <a:t>Br</a:t>
              </a:r>
              <a:r>
                <a:rPr lang="de-DE" sz="1400" b="1" baseline="30000" dirty="0">
                  <a:solidFill>
                    <a:srgbClr val="005EA8"/>
                  </a:solidFill>
                </a:rPr>
                <a:t> -</a:t>
              </a:r>
              <a:r>
                <a:rPr lang="de-DE" sz="1400" b="1" dirty="0">
                  <a:solidFill>
                    <a:srgbClr val="005EA8"/>
                  </a:solidFill>
                </a:rPr>
                <a:t> + H</a:t>
              </a:r>
              <a:r>
                <a:rPr lang="de-DE" sz="1400" b="1" baseline="-25000" dirty="0">
                  <a:solidFill>
                    <a:srgbClr val="005EA8"/>
                  </a:solidFill>
                </a:rPr>
                <a:t>2</a:t>
              </a:r>
              <a:r>
                <a:rPr lang="de-DE" sz="1400" b="1" dirty="0">
                  <a:solidFill>
                    <a:srgbClr val="005EA8"/>
                  </a:solidFill>
                </a:rPr>
                <a:t>O → </a:t>
              </a:r>
              <a:r>
                <a:rPr lang="de-DE" sz="1400" b="1" dirty="0" err="1">
                  <a:solidFill>
                    <a:srgbClr val="FF0000"/>
                  </a:solidFill>
                </a:rPr>
                <a:t>HOBr</a:t>
              </a:r>
              <a:r>
                <a:rPr lang="de-DE" sz="1400" b="1" dirty="0">
                  <a:solidFill>
                    <a:srgbClr val="FF0000"/>
                  </a:solidFill>
                </a:rPr>
                <a:t> </a:t>
              </a:r>
              <a:r>
                <a:rPr lang="de-DE" sz="1400" b="1" dirty="0">
                  <a:solidFill>
                    <a:srgbClr val="005EA8"/>
                  </a:solidFill>
                </a:rPr>
                <a:t>+ O</a:t>
              </a:r>
              <a:r>
                <a:rPr lang="de-DE" sz="1400" b="1" baseline="-25000" dirty="0">
                  <a:solidFill>
                    <a:srgbClr val="005EA8"/>
                  </a:solidFill>
                </a:rPr>
                <a:t>2</a:t>
              </a:r>
              <a:r>
                <a:rPr lang="de-DE" sz="1400" b="1" dirty="0">
                  <a:solidFill>
                    <a:srgbClr val="005EA8"/>
                  </a:solidFill>
                </a:rPr>
                <a:t> + OH</a:t>
              </a:r>
              <a:r>
                <a:rPr lang="de-DE" sz="1400" b="1" baseline="30000" dirty="0">
                  <a:solidFill>
                    <a:srgbClr val="005EA8"/>
                  </a:solidFill>
                </a:rPr>
                <a:t> -</a:t>
              </a:r>
            </a:p>
          </p:txBody>
        </p:sp>
        <p:sp>
          <p:nvSpPr>
            <p:cNvPr id="15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0402D4-7B49-0608-A286-9B2A958C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20" y="5642084"/>
              <a:ext cx="1668302" cy="738664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Dosierung von </a:t>
              </a:r>
              <a:r>
                <a:rPr lang="de-DE" sz="1400" b="1" dirty="0" err="1">
                  <a:solidFill>
                    <a:srgbClr val="FF0000"/>
                  </a:solidFill>
                </a:rPr>
                <a:t>NaBr</a:t>
              </a:r>
              <a:r>
                <a:rPr lang="de-DE" sz="1400" b="1" dirty="0">
                  <a:solidFill>
                    <a:srgbClr val="FF0000"/>
                  </a:solidFill>
                </a:rPr>
                <a:t> (Bromid) ins Füllwasser</a:t>
              </a: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5479BEB2-7690-1FF3-3CBD-A80F296C7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3568" y="5382938"/>
              <a:ext cx="2232" cy="2591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570A5E47-68F2-6756-D643-012C42C14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0535" y="1956842"/>
              <a:ext cx="745660" cy="18321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1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512F9E2-78E8-844D-B922-E8763F23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922" y="4896000"/>
              <a:ext cx="1596912" cy="738664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Sandfilter mit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Reaktionszeit im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Überstauraum</a:t>
              </a:r>
            </a:p>
          </p:txBody>
        </p:sp>
        <p:sp>
          <p:nvSpPr>
            <p:cNvPr id="19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E0DAB17-C6C3-A23C-B231-4DFA3D11B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200" y="5354052"/>
              <a:ext cx="2520280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Filtrat mit vollem 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Desinfektionsmittelgehalt</a:t>
              </a:r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E63B03A4-C355-964D-B70F-32AB7F706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69360" y="4639196"/>
              <a:ext cx="360040" cy="7340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1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CA21741-EF46-E68D-02BB-F182352F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5949" y="4489956"/>
              <a:ext cx="872355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AKF mit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>
                  <a:solidFill>
                    <a:srgbClr val="FF0000"/>
                  </a:solidFill>
                </a:rPr>
                <a:t>Pumpe</a:t>
              </a:r>
            </a:p>
          </p:txBody>
        </p: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1DC75F5F-51C0-540A-A268-7E0DECB47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56176" y="4077072"/>
              <a:ext cx="576064" cy="41288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3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21CF66C-BDA1-69FA-8906-3238F5494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447800"/>
              <a:ext cx="3357450" cy="523220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de-DE" sz="1400" b="1" dirty="0">
                  <a:solidFill>
                    <a:srgbClr val="FF0000"/>
                  </a:solidFill>
                </a:rPr>
                <a:t>Reaktion des Desinfektionsmittels:</a:t>
              </a:r>
              <a:br>
                <a:rPr lang="de-DE" sz="1400" b="1" dirty="0">
                  <a:solidFill>
                    <a:srgbClr val="FF0000"/>
                  </a:solidFill>
                </a:rPr>
              </a:br>
              <a:r>
                <a:rPr lang="de-DE" sz="1400" b="1" dirty="0" err="1">
                  <a:solidFill>
                    <a:srgbClr val="FF0000"/>
                  </a:solidFill>
                </a:rPr>
                <a:t>HOBr</a:t>
              </a:r>
              <a:r>
                <a:rPr lang="de-DE" sz="1400" b="1" dirty="0">
                  <a:solidFill>
                    <a:srgbClr val="FF0000"/>
                  </a:solidFill>
                </a:rPr>
                <a:t> </a:t>
              </a:r>
              <a:r>
                <a:rPr lang="de-DE" sz="1400" b="1" dirty="0">
                  <a:solidFill>
                    <a:srgbClr val="005EA8"/>
                  </a:solidFill>
                </a:rPr>
                <a:t>+ … →  </a:t>
              </a:r>
              <a:r>
                <a:rPr lang="de-DE" sz="1400" b="1" dirty="0" err="1">
                  <a:solidFill>
                    <a:srgbClr val="005EA8"/>
                  </a:solidFill>
                </a:rPr>
                <a:t>Br</a:t>
              </a:r>
              <a:r>
                <a:rPr lang="de-DE" sz="1400" b="1" baseline="30000" dirty="0">
                  <a:solidFill>
                    <a:srgbClr val="005EA8"/>
                  </a:solidFill>
                </a:rPr>
                <a:t> -</a:t>
              </a:r>
              <a:r>
                <a:rPr lang="de-DE" sz="1400" b="1" dirty="0">
                  <a:solidFill>
                    <a:srgbClr val="005EA8"/>
                  </a:solidFill>
                </a:rPr>
                <a:t> + …</a:t>
              </a:r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B1FF513A-85CD-34F6-B800-48BFB57D1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1600" y="1981200"/>
              <a:ext cx="1800200" cy="2688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A71B4E9C-EDCC-DA5A-EBFE-65D7EF18B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6600" y="2949141"/>
              <a:ext cx="609600" cy="479859"/>
            </a:xfrm>
            <a:prstGeom prst="line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6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8EEE687-0073-7895-6979-30EE4053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0" y="2667000"/>
              <a:ext cx="423514" cy="307777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</a:rPr>
                <a:t>pH</a:t>
              </a:r>
            </a:p>
          </p:txBody>
        </p:sp>
        <p:sp>
          <p:nvSpPr>
            <p:cNvPr id="27" name="Line 11">
              <a:extLst>
                <a:ext uri="{FF2B5EF4-FFF2-40B4-BE49-F238E27FC236}">
                  <a16:creationId xmlns:a16="http://schemas.microsoft.com/office/drawing/2014/main" id="{FB8E2CBD-ECF1-80AF-B0CE-2C89F37F5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5383778"/>
              <a:ext cx="1066800" cy="559822"/>
            </a:xfrm>
            <a:prstGeom prst="line">
              <a:avLst/>
            </a:prstGeom>
            <a:noFill/>
            <a:ln w="12700">
              <a:solidFill>
                <a:schemeClr val="accent4">
                  <a:lumMod val="1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de-DE">
                <a:solidFill>
                  <a:srgbClr val="4F81BD"/>
                </a:solidFill>
              </a:endParaRPr>
            </a:p>
          </p:txBody>
        </p:sp>
        <p:sp>
          <p:nvSpPr>
            <p:cNvPr id="2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7A7BEC2-4121-3675-2B0C-D818B15AB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6162" y="5893821"/>
              <a:ext cx="700833" cy="307777"/>
            </a:xfrm>
            <a:prstGeom prst="actionButtonForwardNex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 b="1" dirty="0">
                  <a:solidFill>
                    <a:schemeClr val="accent4">
                      <a:lumMod val="10000"/>
                    </a:schemeClr>
                  </a:solidFill>
                </a:rPr>
                <a:t>Flock.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6251204"/>
            <a:ext cx="1762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defRPr/>
            </a:pPr>
            <a:r>
              <a:rPr lang="de-DE" sz="800" kern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Quelle: Dr. Hoffmann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9E0E6E-EC70-BBC7-05E1-3A433E9E1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92" y="296752"/>
            <a:ext cx="8304213" cy="531913"/>
          </a:xfrm>
        </p:spPr>
        <p:txBody>
          <a:bodyPr/>
          <a:lstStyle/>
          <a:p>
            <a:pPr eaLnBrk="1" hangingPunct="1"/>
            <a:r>
              <a:rPr lang="de-DE" altLang="de-DE" sz="2400" dirty="0">
                <a:solidFill>
                  <a:schemeClr val="tx1"/>
                </a:solidFill>
                <a:cs typeface="Tahoma" pitchFamily="34" charset="0"/>
              </a:rPr>
              <a:t>Wasseraufbereitungsverfahren nach DIN 19643-5</a:t>
            </a:r>
          </a:p>
        </p:txBody>
      </p:sp>
    </p:spTree>
    <p:extLst>
      <p:ext uri="{BB962C8B-B14F-4D97-AF65-F5344CB8AC3E}">
        <p14:creationId xmlns:p14="http://schemas.microsoft.com/office/powerpoint/2010/main" val="25471414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D6308-4495-4975-A847-EC63F413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3454152" cy="541338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Anwendungsbereich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DA279A-E174-4A79-908A-97FF6F39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53744"/>
          </a:xfrm>
        </p:spPr>
        <p:txBody>
          <a:bodyPr/>
          <a:lstStyle/>
          <a:p>
            <a:r>
              <a:rPr lang="de-DE" dirty="0"/>
              <a:t>Wasser in Schwimm- und Badebecken</a:t>
            </a:r>
          </a:p>
          <a:p>
            <a:pPr lvl="1"/>
            <a:r>
              <a:rPr lang="de-DE" dirty="0"/>
              <a:t>einschließlich Meerwasser, Mineralwasser, Heilwasser, (künstlich hergestellte) Sole und Thermalwasser</a:t>
            </a:r>
          </a:p>
          <a:p>
            <a:r>
              <a:rPr lang="de-DE" dirty="0">
                <a:highlight>
                  <a:srgbClr val="FFFF00"/>
                </a:highlight>
              </a:rPr>
              <a:t>mit öffentlicher Nutzung </a:t>
            </a:r>
          </a:p>
          <a:p>
            <a:pPr lvl="1"/>
            <a:r>
              <a:rPr lang="de-DE" dirty="0">
                <a:highlight>
                  <a:srgbClr val="FFFF00"/>
                </a:highlight>
              </a:rPr>
              <a:t>einschließlich solcher Einrichtungen, die von einem größeren und wechselnden Personenkreis genutzt werden.</a:t>
            </a:r>
          </a:p>
          <a:p>
            <a:r>
              <a:rPr lang="de-DE" dirty="0"/>
              <a:t>sie ist nicht anzuwenden für</a:t>
            </a:r>
          </a:p>
          <a:p>
            <a:pPr lvl="1"/>
            <a:r>
              <a:rPr lang="de-DE" dirty="0">
                <a:highlight>
                  <a:srgbClr val="FFFF00"/>
                </a:highlight>
              </a:rPr>
              <a:t>Wasser in Bädern zur privaten Nutzung,</a:t>
            </a:r>
          </a:p>
          <a:p>
            <a:pPr lvl="2"/>
            <a:r>
              <a:rPr lang="de-DE" dirty="0"/>
              <a:t>hier gilt: DIN EN 16713 Reihe</a:t>
            </a:r>
          </a:p>
          <a:p>
            <a:pPr lvl="1"/>
            <a:r>
              <a:rPr lang="de-DE" dirty="0"/>
              <a:t>Wasser in Anlagen mit biologischer Wasseraufbereitung,</a:t>
            </a:r>
          </a:p>
          <a:p>
            <a:pPr lvl="1"/>
            <a:r>
              <a:rPr lang="de-DE" dirty="0">
                <a:highlight>
                  <a:srgbClr val="FFFF00"/>
                </a:highlight>
              </a:rPr>
              <a:t>Wasserspielplätze,</a:t>
            </a:r>
          </a:p>
          <a:p>
            <a:pPr lvl="1"/>
            <a:r>
              <a:rPr lang="de-DE" dirty="0" err="1">
                <a:highlight>
                  <a:srgbClr val="FFFF00"/>
                </a:highlight>
              </a:rPr>
              <a:t>Floatinganlagen</a:t>
            </a:r>
            <a:r>
              <a:rPr lang="de-DE" dirty="0">
                <a:highlight>
                  <a:srgbClr val="FFFF00"/>
                </a:highlight>
              </a:rPr>
              <a:t> und/ oder </a:t>
            </a:r>
            <a:r>
              <a:rPr lang="de-DE" dirty="0" err="1">
                <a:highlight>
                  <a:srgbClr val="FFFF00"/>
                </a:highlight>
              </a:rPr>
              <a:t>Floatingbäder</a:t>
            </a:r>
            <a:r>
              <a:rPr lang="de-DE" dirty="0">
                <a:highlight>
                  <a:srgbClr val="FFFF00"/>
                </a:highlight>
              </a:rPr>
              <a:t> nach DGfdB R 65.11</a:t>
            </a:r>
          </a:p>
          <a:p>
            <a:pPr lvl="2"/>
            <a:r>
              <a:rPr lang="de-DE" dirty="0"/>
              <a:t>chargenweise oder diskontinuierliche Aufbereitung des Wassers, kein ständiges Überlaufen, keine ständige Aufbereitung während der Anwendung, THM oder Chlorit/Chlorat ohne relevante Bedeutung …</a:t>
            </a:r>
          </a:p>
        </p:txBody>
      </p:sp>
    </p:spTree>
    <p:extLst>
      <p:ext uri="{BB962C8B-B14F-4D97-AF65-F5344CB8AC3E}">
        <p14:creationId xmlns:p14="http://schemas.microsoft.com/office/powerpoint/2010/main" val="208490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FF21D-C793-494C-A618-90C38C39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3528392" cy="423110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„private“ Nutzung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397CF6-597B-41CB-8DEC-0E78FF1E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836712"/>
            <a:ext cx="8062664" cy="5574704"/>
          </a:xfrm>
        </p:spPr>
        <p:txBody>
          <a:bodyPr/>
          <a:lstStyle/>
          <a:p>
            <a:r>
              <a:rPr lang="de-DE" sz="1600" dirty="0"/>
              <a:t>Unklarheit in §37 (2) IfSG: „… </a:t>
            </a:r>
            <a:r>
              <a:rPr lang="de-DE" sz="1600" dirty="0">
                <a:highlight>
                  <a:srgbClr val="FFFF00"/>
                </a:highlight>
              </a:rPr>
              <a:t>nicht ausschließlich privat genutzten Einrichtungen</a:t>
            </a:r>
            <a:r>
              <a:rPr lang="de-DE" sz="1600" dirty="0"/>
              <a:t>…“</a:t>
            </a:r>
          </a:p>
          <a:p>
            <a:pPr lvl="1"/>
            <a:r>
              <a:rPr lang="de-DE" sz="1600" dirty="0"/>
              <a:t>Gerichtsurteil vom OVG Hamm macht Situation nicht klarer</a:t>
            </a:r>
          </a:p>
          <a:p>
            <a:r>
              <a:rPr lang="de-DE" sz="1600" dirty="0"/>
              <a:t>öffentliche Nutzung</a:t>
            </a:r>
          </a:p>
          <a:p>
            <a:pPr lvl="1"/>
            <a:r>
              <a:rPr lang="de-DE" sz="1600" dirty="0"/>
              <a:t>Nutzung eines Schwimmbades, das für alle oder eine bestimmte Gruppe von Nutzern zugänglich und nicht ausschließlich für Familie und Gäste des Eigentümers / Besitzers / Betreibers bestimmt ist; </a:t>
            </a:r>
            <a:br>
              <a:rPr lang="de-DE" sz="1600" dirty="0"/>
            </a:br>
            <a:r>
              <a:rPr lang="de-DE" sz="1600" dirty="0"/>
              <a:t>unabhängig von der Zahlung eines Eintrittsgeldes</a:t>
            </a:r>
          </a:p>
          <a:p>
            <a:pPr lvl="2"/>
            <a:r>
              <a:rPr lang="de-DE" sz="1600" dirty="0"/>
              <a:t>kommunale Schwimmbäder</a:t>
            </a:r>
          </a:p>
          <a:p>
            <a:pPr lvl="2"/>
            <a:r>
              <a:rPr lang="de-DE" sz="1600" dirty="0"/>
              <a:t>Freizeitbäder und Thermen</a:t>
            </a:r>
          </a:p>
          <a:p>
            <a:pPr lvl="2"/>
            <a:r>
              <a:rPr lang="de-DE" sz="1600" dirty="0"/>
              <a:t>Bäder in Beherbergungsbetrieben und auf Campingplätzen,</a:t>
            </a:r>
          </a:p>
          <a:p>
            <a:pPr lvl="2"/>
            <a:r>
              <a:rPr lang="de-DE" sz="1600" dirty="0"/>
              <a:t>Bäder in Kur- Ferien- und Sporteinrichtungen sowie Fitness- und Wellness-Centern</a:t>
            </a:r>
          </a:p>
          <a:p>
            <a:pPr lvl="2"/>
            <a:r>
              <a:rPr lang="de-DE" sz="1600" dirty="0"/>
              <a:t>Bäder in Krankenhäusern, Rehabilitationseinrichtungen, </a:t>
            </a:r>
          </a:p>
          <a:p>
            <a:pPr lvl="2"/>
            <a:r>
              <a:rPr lang="de-DE" sz="1600" dirty="0"/>
              <a:t>Bäder in Schulen, Kindertagesstätten und Kindergärten. </a:t>
            </a:r>
          </a:p>
          <a:p>
            <a:r>
              <a:rPr lang="de-DE" sz="1600" dirty="0"/>
              <a:t>private Nutzung</a:t>
            </a:r>
          </a:p>
          <a:p>
            <a:pPr lvl="1"/>
            <a:r>
              <a:rPr lang="de-DE" sz="1600" dirty="0"/>
              <a:t>Nutzung eines Schwimmbades, das ausschließlich für Familie und Gäste des Eigentümers / Besitzers / Betreibers bestimmt ist.</a:t>
            </a:r>
          </a:p>
          <a:p>
            <a:pPr lvl="1"/>
            <a:r>
              <a:rPr lang="de-DE" sz="1600" dirty="0"/>
              <a:t>dies schließt Ein- und Mehrfamilienbäder mit einem kleinen, nicht ständig wechselnden Personenkreis ein</a:t>
            </a:r>
          </a:p>
        </p:txBody>
      </p:sp>
    </p:spTree>
    <p:extLst>
      <p:ext uri="{BB962C8B-B14F-4D97-AF65-F5344CB8AC3E}">
        <p14:creationId xmlns:p14="http://schemas.microsoft.com/office/powerpoint/2010/main" val="414891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Designs\Übergänge.pot</Template>
  <TotalTime>0</TotalTime>
  <Words>3025</Words>
  <Application>Microsoft Office PowerPoint</Application>
  <PresentationFormat>Bildschirmpräsentation (4:3)</PresentationFormat>
  <Paragraphs>640</Paragraphs>
  <Slides>34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Agency FB</vt:lpstr>
      <vt:lpstr>Arial</vt:lpstr>
      <vt:lpstr>Calibri</vt:lpstr>
      <vt:lpstr>Symbol</vt:lpstr>
      <vt:lpstr>Tahoma</vt:lpstr>
      <vt:lpstr>Wingdings</vt:lpstr>
      <vt:lpstr>Übergänge</vt:lpstr>
      <vt:lpstr>PowerPoint-Präsentation</vt:lpstr>
      <vt:lpstr>zu meiner Person</vt:lpstr>
      <vt:lpstr>rechtliche und normative Rahmenbedingungen</vt:lpstr>
      <vt:lpstr>Historie</vt:lpstr>
      <vt:lpstr>DIN 19643: Aufbau der Normenreihe</vt:lpstr>
      <vt:lpstr>Wasseraufbereitungsverfahren nach DIN 19643-2, -3 &amp; -4</vt:lpstr>
      <vt:lpstr>Wasseraufbereitungsverfahren nach DIN 19643-5</vt:lpstr>
      <vt:lpstr>Anwendungsbereich</vt:lpstr>
      <vt:lpstr>„private“ Nutzung</vt:lpstr>
      <vt:lpstr>Bedeutung der Wasserparameter</vt:lpstr>
      <vt:lpstr>mikrobiologische Parameter (DIN 19643-1, Tab. 1)</vt:lpstr>
      <vt:lpstr>Bewertung chem.-phys. Wasserparameter</vt:lpstr>
      <vt:lpstr>Aktionswerte mit unverzüglichem Handlungsbedarf</vt:lpstr>
      <vt:lpstr>Vorsorgewerte mit Minimierungsbedarf </vt:lpstr>
      <vt:lpstr>technische Werte mit ggf. erforderlichem Optimierungsbedarf</vt:lpstr>
      <vt:lpstr>technische Werte mit ggf. erforderlichem Optimierungsbedarf</vt:lpstr>
      <vt:lpstr>Untersuchungsumfang und -häufigkeit nach DIN 19643-1, Tabelle 5</vt:lpstr>
      <vt:lpstr>Eigenkontrolle des Beckenwassers</vt:lpstr>
      <vt:lpstr>Anforderung an das Desinfektionsmittel (Kap. 4)</vt:lpstr>
      <vt:lpstr>Anforderung an das Desinfektionsmittel (Kap. 11.2.2.1)</vt:lpstr>
      <vt:lpstr>Maßnahmen nach DIN 19643:2012 - Beckenwasser</vt:lpstr>
      <vt:lpstr>Maßnahmen nach DIN 19643:2012 - Filtrat</vt:lpstr>
      <vt:lpstr>Bewertung von positiven Legionellenbefunden</vt:lpstr>
      <vt:lpstr>Maßnahmen bei Legionellen (Kühltürme)</vt:lpstr>
      <vt:lpstr>Anforderungen der DIN 19643-2:2012-11</vt:lpstr>
      <vt:lpstr>Anforderungen der DIN 19643-2:2012-11</vt:lpstr>
      <vt:lpstr>PowerPoint-Präsentation</vt:lpstr>
      <vt:lpstr>Toleranz-Erlass (Österreich)</vt:lpstr>
      <vt:lpstr>Anforderungen der DIN 19643-1:2023-06</vt:lpstr>
      <vt:lpstr>Anforderungen der DIN 19643-1:2023-06</vt:lpstr>
      <vt:lpstr>Bewertung und Maßnahmen bei Legionellen im Beckenwasser</vt:lpstr>
      <vt:lpstr>Bewertung und Maßnahmen bei Legionellen im Filtrat</vt:lpstr>
      <vt:lpstr>… generell zu Mikroorganismen</vt:lpstr>
      <vt:lpstr>PowerPoint-Präsentation</vt:lpstr>
    </vt:vector>
  </TitlesOfParts>
  <Company>Ospa Schwimmbadtechnik Pauser GmbH &amp; Co.KG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Aufbereitung von Floating-Pools</dc:title>
  <dc:creator>Alexandru Rusescu</dc:creator>
  <cp:lastModifiedBy>Reuß, Alexander</cp:lastModifiedBy>
  <cp:revision>1170</cp:revision>
  <cp:lastPrinted>1601-01-01T00:00:00Z</cp:lastPrinted>
  <dcterms:created xsi:type="dcterms:W3CDTF">2000-10-13T10:39:44Z</dcterms:created>
  <dcterms:modified xsi:type="dcterms:W3CDTF">2023-10-05T12:35:23Z</dcterms:modified>
</cp:coreProperties>
</file>